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3" r:id="rId1"/>
  </p:sldMasterIdLst>
  <p:notesMasterIdLst>
    <p:notesMasterId r:id="rId17"/>
  </p:notesMasterIdLst>
  <p:sldIdLst>
    <p:sldId id="343" r:id="rId2"/>
    <p:sldId id="342" r:id="rId3"/>
    <p:sldId id="344" r:id="rId4"/>
    <p:sldId id="346" r:id="rId5"/>
    <p:sldId id="347" r:id="rId6"/>
    <p:sldId id="363" r:id="rId7"/>
    <p:sldId id="364" r:id="rId8"/>
    <p:sldId id="349" r:id="rId9"/>
    <p:sldId id="351" r:id="rId10"/>
    <p:sldId id="358" r:id="rId11"/>
    <p:sldId id="354" r:id="rId12"/>
    <p:sldId id="272" r:id="rId13"/>
    <p:sldId id="322" r:id="rId14"/>
    <p:sldId id="361" r:id="rId15"/>
    <p:sldId id="362"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A7DA53-C7FF-42B3-807A-90A44EFDE340}">
  <a:tblStyle styleId="{ADA7DA53-C7FF-42B3-807A-90A44EFDE34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0"/>
  </p:normalViewPr>
  <p:slideViewPr>
    <p:cSldViewPr snapToGrid="0">
      <p:cViewPr>
        <p:scale>
          <a:sx n="105" d="100"/>
          <a:sy n="105" d="100"/>
        </p:scale>
        <p:origin x="640" y="10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418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82520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cc9050bdf8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cc9050bdf8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8"/>
        <p:cNvGrpSpPr/>
        <p:nvPr/>
      </p:nvGrpSpPr>
      <p:grpSpPr>
        <a:xfrm>
          <a:off x="0" y="0"/>
          <a:ext cx="0" cy="0"/>
          <a:chOff x="0" y="0"/>
          <a:chExt cx="0" cy="0"/>
        </a:xfrm>
      </p:grpSpPr>
      <p:sp>
        <p:nvSpPr>
          <p:cNvPr id="2949" name="Google Shape;2949;g120878f6de6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0" name="Google Shape;2950;g120878f6de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342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150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f255d6d30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f255d6d30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364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cc9050bdf8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9" name="Google Shape;1319;gcc9050bdf8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5792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9"/>
        <p:cNvGrpSpPr/>
        <p:nvPr/>
      </p:nvGrpSpPr>
      <p:grpSpPr>
        <a:xfrm>
          <a:off x="0" y="0"/>
          <a:ext cx="0" cy="0"/>
          <a:chOff x="0" y="0"/>
          <a:chExt cx="0" cy="0"/>
        </a:xfrm>
      </p:grpSpPr>
      <p:sp>
        <p:nvSpPr>
          <p:cNvPr id="1890" name="Google Shape;1890;g11f255d6d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1" name="Google Shape;1891;g11f255d6d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56754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7736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cc9050bdf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cc9050bdf8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185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7147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265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cc9050bdf8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cc9050bdf8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7776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10" name="Google Shape;10;p2"/>
          <p:cNvGrpSpPr/>
          <p:nvPr/>
        </p:nvGrpSpPr>
        <p:grpSpPr>
          <a:xfrm>
            <a:off x="-41325" y="-16751"/>
            <a:ext cx="9261525" cy="5224627"/>
            <a:chOff x="-41325" y="-16751"/>
            <a:chExt cx="9261525" cy="5224627"/>
          </a:xfrm>
        </p:grpSpPr>
        <p:pic>
          <p:nvPicPr>
            <p:cNvPr id="11" name="Google Shape;11;p2"/>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12" name="Google Shape;12;p2"/>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sp>
        <p:nvSpPr>
          <p:cNvPr id="13" name="Google Shape;13;p2"/>
          <p:cNvSpPr txBox="1">
            <a:spLocks noGrp="1"/>
          </p:cNvSpPr>
          <p:nvPr>
            <p:ph type="ctrTitle"/>
          </p:nvPr>
        </p:nvSpPr>
        <p:spPr>
          <a:xfrm>
            <a:off x="723875" y="540000"/>
            <a:ext cx="4833300" cy="2545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720000" y="3443275"/>
            <a:ext cx="4833300" cy="727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dk1"/>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3_1_1">
    <p:spTree>
      <p:nvGrpSpPr>
        <p:cNvPr id="1" name="Shape 456"/>
        <p:cNvGrpSpPr/>
        <p:nvPr/>
      </p:nvGrpSpPr>
      <p:grpSpPr>
        <a:xfrm>
          <a:off x="0" y="0"/>
          <a:ext cx="0" cy="0"/>
          <a:chOff x="0" y="0"/>
          <a:chExt cx="0" cy="0"/>
        </a:xfrm>
      </p:grpSpPr>
      <p:pic>
        <p:nvPicPr>
          <p:cNvPr id="457" name="Google Shape;457;p62"/>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458" name="Google Shape;458;p62"/>
          <p:cNvGrpSpPr/>
          <p:nvPr/>
        </p:nvGrpSpPr>
        <p:grpSpPr>
          <a:xfrm>
            <a:off x="-41325" y="-16751"/>
            <a:ext cx="9261525" cy="5224627"/>
            <a:chOff x="-41325" y="-16751"/>
            <a:chExt cx="9261525" cy="5224627"/>
          </a:xfrm>
        </p:grpSpPr>
        <p:pic>
          <p:nvPicPr>
            <p:cNvPr id="459" name="Google Shape;459;p62"/>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460" name="Google Shape;460;p62"/>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cxnSp>
        <p:nvCxnSpPr>
          <p:cNvPr id="461" name="Google Shape;461;p62"/>
          <p:cNvCxnSpPr/>
          <p:nvPr/>
        </p:nvCxnSpPr>
        <p:spPr>
          <a:xfrm>
            <a:off x="4572000" y="1361700"/>
            <a:ext cx="0" cy="2968800"/>
          </a:xfrm>
          <a:prstGeom prst="straightConnector1">
            <a:avLst/>
          </a:prstGeom>
          <a:noFill/>
          <a:ln w="9525" cap="flat" cmpd="sng">
            <a:solidFill>
              <a:schemeClr val="dk1"/>
            </a:solidFill>
            <a:prstDash val="solid"/>
            <a:round/>
            <a:headEnd type="none" w="med" len="med"/>
            <a:tailEnd type="none" w="med" len="med"/>
          </a:ln>
        </p:spPr>
      </p:cxnSp>
      <p:cxnSp>
        <p:nvCxnSpPr>
          <p:cNvPr id="462" name="Google Shape;462;p62"/>
          <p:cNvCxnSpPr/>
          <p:nvPr/>
        </p:nvCxnSpPr>
        <p:spPr>
          <a:xfrm>
            <a:off x="714602" y="1236746"/>
            <a:ext cx="7727700" cy="0"/>
          </a:xfrm>
          <a:prstGeom prst="straightConnector1">
            <a:avLst/>
          </a:prstGeom>
          <a:noFill/>
          <a:ln w="9525" cap="flat" cmpd="sng">
            <a:solidFill>
              <a:schemeClr val="dk1"/>
            </a:solidFill>
            <a:prstDash val="solid"/>
            <a:round/>
            <a:headEnd type="none" w="med" len="med"/>
            <a:tailEnd type="none" w="med" len="med"/>
          </a:ln>
        </p:spPr>
      </p:cxnSp>
      <p:grpSp>
        <p:nvGrpSpPr>
          <p:cNvPr id="463" name="Google Shape;463;p62"/>
          <p:cNvGrpSpPr/>
          <p:nvPr/>
        </p:nvGrpSpPr>
        <p:grpSpPr>
          <a:xfrm>
            <a:off x="727475" y="4603510"/>
            <a:ext cx="7692600" cy="205286"/>
            <a:chOff x="727475" y="1087800"/>
            <a:chExt cx="7692600" cy="205286"/>
          </a:xfrm>
        </p:grpSpPr>
        <p:cxnSp>
          <p:nvCxnSpPr>
            <p:cNvPr id="464" name="Google Shape;464;p62"/>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465" name="Google Shape;465;p62"/>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13_1_1_1">
    <p:spTree>
      <p:nvGrpSpPr>
        <p:cNvPr id="1" name="Shape 466"/>
        <p:cNvGrpSpPr/>
        <p:nvPr/>
      </p:nvGrpSpPr>
      <p:grpSpPr>
        <a:xfrm>
          <a:off x="0" y="0"/>
          <a:ext cx="0" cy="0"/>
          <a:chOff x="0" y="0"/>
          <a:chExt cx="0" cy="0"/>
        </a:xfrm>
      </p:grpSpPr>
      <p:pic>
        <p:nvPicPr>
          <p:cNvPr id="467" name="Google Shape;467;p63"/>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468" name="Google Shape;468;p63"/>
          <p:cNvGrpSpPr/>
          <p:nvPr/>
        </p:nvGrpSpPr>
        <p:grpSpPr>
          <a:xfrm>
            <a:off x="-41325" y="-16751"/>
            <a:ext cx="9261525" cy="5224627"/>
            <a:chOff x="-41325" y="-16751"/>
            <a:chExt cx="9261525" cy="5224627"/>
          </a:xfrm>
        </p:grpSpPr>
        <p:pic>
          <p:nvPicPr>
            <p:cNvPr id="469" name="Google Shape;469;p63"/>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470" name="Google Shape;470;p63"/>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cxnSp>
        <p:nvCxnSpPr>
          <p:cNvPr id="471" name="Google Shape;471;p63"/>
          <p:cNvCxnSpPr/>
          <p:nvPr/>
        </p:nvCxnSpPr>
        <p:spPr>
          <a:xfrm>
            <a:off x="708150" y="1233771"/>
            <a:ext cx="7727700" cy="0"/>
          </a:xfrm>
          <a:prstGeom prst="straightConnector1">
            <a:avLst/>
          </a:prstGeom>
          <a:noFill/>
          <a:ln w="9525" cap="flat" cmpd="sng">
            <a:solidFill>
              <a:schemeClr val="dk1"/>
            </a:solidFill>
            <a:prstDash val="solid"/>
            <a:round/>
            <a:headEnd type="none" w="med" len="med"/>
            <a:tailEnd type="none" w="med" len="med"/>
          </a:ln>
        </p:spPr>
      </p:cxnSp>
      <p:grpSp>
        <p:nvGrpSpPr>
          <p:cNvPr id="472" name="Google Shape;472;p63"/>
          <p:cNvGrpSpPr/>
          <p:nvPr/>
        </p:nvGrpSpPr>
        <p:grpSpPr>
          <a:xfrm>
            <a:off x="727475" y="4603510"/>
            <a:ext cx="7692600" cy="205286"/>
            <a:chOff x="727475" y="1087800"/>
            <a:chExt cx="7692600" cy="205286"/>
          </a:xfrm>
        </p:grpSpPr>
        <p:cxnSp>
          <p:nvCxnSpPr>
            <p:cNvPr id="473" name="Google Shape;473;p63"/>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474" name="Google Shape;474;p63"/>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38"/>
        <p:cNvGrpSpPr/>
        <p:nvPr/>
      </p:nvGrpSpPr>
      <p:grpSpPr>
        <a:xfrm>
          <a:off x="0" y="0"/>
          <a:ext cx="0" cy="0"/>
          <a:chOff x="0" y="0"/>
          <a:chExt cx="0" cy="0"/>
        </a:xfrm>
      </p:grpSpPr>
      <p:pic>
        <p:nvPicPr>
          <p:cNvPr id="239" name="Google Shape;239;p35"/>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240" name="Google Shape;240;p35"/>
          <p:cNvGrpSpPr/>
          <p:nvPr/>
        </p:nvGrpSpPr>
        <p:grpSpPr>
          <a:xfrm>
            <a:off x="-41325" y="-16751"/>
            <a:ext cx="9261525" cy="5224627"/>
            <a:chOff x="-41325" y="-16751"/>
            <a:chExt cx="9261525" cy="5224627"/>
          </a:xfrm>
        </p:grpSpPr>
        <p:pic>
          <p:nvPicPr>
            <p:cNvPr id="241" name="Google Shape;241;p35"/>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242" name="Google Shape;242;p35"/>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sp>
        <p:nvSpPr>
          <p:cNvPr id="243" name="Google Shape;243;p35"/>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44" name="Google Shape;244;p35"/>
          <p:cNvSpPr txBox="1">
            <a:spLocks noGrp="1"/>
          </p:cNvSpPr>
          <p:nvPr>
            <p:ph type="title" idx="2"/>
          </p:nvPr>
        </p:nvSpPr>
        <p:spPr>
          <a:xfrm>
            <a:off x="800688" y="3223853"/>
            <a:ext cx="2182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5" name="Google Shape;245;p35"/>
          <p:cNvSpPr txBox="1">
            <a:spLocks noGrp="1"/>
          </p:cNvSpPr>
          <p:nvPr>
            <p:ph type="subTitle" idx="1"/>
          </p:nvPr>
        </p:nvSpPr>
        <p:spPr>
          <a:xfrm>
            <a:off x="800688" y="3794325"/>
            <a:ext cx="2182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6" name="Google Shape;246;p35"/>
          <p:cNvSpPr txBox="1">
            <a:spLocks noGrp="1"/>
          </p:cNvSpPr>
          <p:nvPr>
            <p:ph type="title" idx="3"/>
          </p:nvPr>
        </p:nvSpPr>
        <p:spPr>
          <a:xfrm>
            <a:off x="3484554" y="3223853"/>
            <a:ext cx="2182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7" name="Google Shape;247;p35"/>
          <p:cNvSpPr txBox="1">
            <a:spLocks noGrp="1"/>
          </p:cNvSpPr>
          <p:nvPr>
            <p:ph type="subTitle" idx="4"/>
          </p:nvPr>
        </p:nvSpPr>
        <p:spPr>
          <a:xfrm>
            <a:off x="3484554" y="3794325"/>
            <a:ext cx="2182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8" name="Google Shape;248;p35"/>
          <p:cNvSpPr txBox="1">
            <a:spLocks noGrp="1"/>
          </p:cNvSpPr>
          <p:nvPr>
            <p:ph type="title" idx="5"/>
          </p:nvPr>
        </p:nvSpPr>
        <p:spPr>
          <a:xfrm>
            <a:off x="6162581" y="3223853"/>
            <a:ext cx="2182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49" name="Google Shape;249;p35"/>
          <p:cNvSpPr txBox="1">
            <a:spLocks noGrp="1"/>
          </p:cNvSpPr>
          <p:nvPr>
            <p:ph type="subTitle" idx="6"/>
          </p:nvPr>
        </p:nvSpPr>
        <p:spPr>
          <a:xfrm>
            <a:off x="6162581" y="3794325"/>
            <a:ext cx="2182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83178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2">
  <p:cSld name="Title only 12">
    <p:bg>
      <p:bgPr>
        <a:solidFill>
          <a:schemeClr val="dk2"/>
        </a:solidFill>
        <a:effectLst/>
      </p:bgPr>
    </p:bg>
    <p:spTree>
      <p:nvGrpSpPr>
        <p:cNvPr id="1" name="Shape 396"/>
        <p:cNvGrpSpPr/>
        <p:nvPr/>
      </p:nvGrpSpPr>
      <p:grpSpPr>
        <a:xfrm>
          <a:off x="0" y="0"/>
          <a:ext cx="0" cy="0"/>
          <a:chOff x="0" y="0"/>
          <a:chExt cx="0" cy="0"/>
        </a:xfrm>
      </p:grpSpPr>
      <p:sp>
        <p:nvSpPr>
          <p:cNvPr id="397" name="Google Shape;397;p5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pic>
        <p:nvPicPr>
          <p:cNvPr id="398" name="Google Shape;398;p56"/>
          <p:cNvPicPr preferRelativeResize="0"/>
          <p:nvPr/>
        </p:nvPicPr>
        <p:blipFill>
          <a:blip r:embed="rId2">
            <a:alphaModFix/>
          </a:blip>
          <a:stretch>
            <a:fillRect/>
          </a:stretch>
        </p:blipFill>
        <p:spPr>
          <a:xfrm>
            <a:off x="0" y="0"/>
            <a:ext cx="9144003" cy="5143501"/>
          </a:xfrm>
          <a:prstGeom prst="rect">
            <a:avLst/>
          </a:prstGeom>
          <a:noFill/>
          <a:ln>
            <a:noFill/>
          </a:ln>
        </p:spPr>
      </p:pic>
    </p:spTree>
    <p:extLst>
      <p:ext uri="{BB962C8B-B14F-4D97-AF65-F5344CB8AC3E}">
        <p14:creationId xmlns:p14="http://schemas.microsoft.com/office/powerpoint/2010/main" val="363397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0"/>
        <p:cNvGrpSpPr/>
        <p:nvPr/>
      </p:nvGrpSpPr>
      <p:grpSpPr>
        <a:xfrm>
          <a:off x="0" y="0"/>
          <a:ext cx="0" cy="0"/>
          <a:chOff x="0" y="0"/>
          <a:chExt cx="0" cy="0"/>
        </a:xfrm>
      </p:grpSpPr>
      <p:pic>
        <p:nvPicPr>
          <p:cNvPr id="61" name="Google Shape;61;p9"/>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62" name="Google Shape;62;p9"/>
          <p:cNvGrpSpPr/>
          <p:nvPr/>
        </p:nvGrpSpPr>
        <p:grpSpPr>
          <a:xfrm>
            <a:off x="-41325" y="-16751"/>
            <a:ext cx="9261525" cy="5224627"/>
            <a:chOff x="-41325" y="-16751"/>
            <a:chExt cx="9261525" cy="5224627"/>
          </a:xfrm>
        </p:grpSpPr>
        <p:pic>
          <p:nvPicPr>
            <p:cNvPr id="63" name="Google Shape;63;p9"/>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64" name="Google Shape;64;p9"/>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sp>
        <p:nvSpPr>
          <p:cNvPr id="65" name="Google Shape;65;p9"/>
          <p:cNvSpPr txBox="1">
            <a:spLocks noGrp="1"/>
          </p:cNvSpPr>
          <p:nvPr>
            <p:ph type="title"/>
          </p:nvPr>
        </p:nvSpPr>
        <p:spPr>
          <a:xfrm>
            <a:off x="974466" y="1106041"/>
            <a:ext cx="3399300" cy="569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9"/>
          <p:cNvSpPr txBox="1">
            <a:spLocks noGrp="1"/>
          </p:cNvSpPr>
          <p:nvPr>
            <p:ph type="title" idx="2" hasCustomPrompt="1"/>
          </p:nvPr>
        </p:nvSpPr>
        <p:spPr>
          <a:xfrm>
            <a:off x="2996550" y="13378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7" name="Google Shape;67;p9"/>
          <p:cNvSpPr txBox="1">
            <a:spLocks noGrp="1"/>
          </p:cNvSpPr>
          <p:nvPr>
            <p:ph type="subTitle" idx="1"/>
          </p:nvPr>
        </p:nvSpPr>
        <p:spPr>
          <a:xfrm>
            <a:off x="974475" y="1871000"/>
            <a:ext cx="3176100" cy="1923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p:cSld name="CUSTOM_18">
    <p:bg>
      <p:bgPr>
        <a:solidFill>
          <a:schemeClr val="dk2"/>
        </a:solidFill>
        <a:effectLst/>
      </p:bgPr>
    </p:bg>
    <p:spTree>
      <p:nvGrpSpPr>
        <p:cNvPr id="1" name="Shape 131"/>
        <p:cNvGrpSpPr/>
        <p:nvPr/>
      </p:nvGrpSpPr>
      <p:grpSpPr>
        <a:xfrm>
          <a:off x="0" y="0"/>
          <a:ext cx="0" cy="0"/>
          <a:chOff x="0" y="0"/>
          <a:chExt cx="0" cy="0"/>
        </a:xfrm>
      </p:grpSpPr>
      <p:pic>
        <p:nvPicPr>
          <p:cNvPr id="132" name="Google Shape;132;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33" name="Google Shape;133;p17"/>
          <p:cNvSpPr txBox="1">
            <a:spLocks noGrp="1"/>
          </p:cNvSpPr>
          <p:nvPr>
            <p:ph type="ctrTitle"/>
          </p:nvPr>
        </p:nvSpPr>
        <p:spPr>
          <a:xfrm>
            <a:off x="2068650" y="1928825"/>
            <a:ext cx="5006700" cy="970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500"/>
              <a:buNone/>
              <a:defRPr sz="5500" b="1"/>
            </a:lvl1pPr>
            <a:lvl2pPr lvl="1" algn="ctr" rtl="0">
              <a:spcBef>
                <a:spcPts val="0"/>
              </a:spcBef>
              <a:spcAft>
                <a:spcPts val="0"/>
              </a:spcAft>
              <a:buSzPts val="5500"/>
              <a:buNone/>
              <a:defRPr sz="5500"/>
            </a:lvl2pPr>
            <a:lvl3pPr lvl="2" algn="ctr" rtl="0">
              <a:spcBef>
                <a:spcPts val="0"/>
              </a:spcBef>
              <a:spcAft>
                <a:spcPts val="0"/>
              </a:spcAft>
              <a:buSzPts val="5500"/>
              <a:buNone/>
              <a:defRPr sz="5500"/>
            </a:lvl3pPr>
            <a:lvl4pPr lvl="3" algn="ctr" rtl="0">
              <a:spcBef>
                <a:spcPts val="0"/>
              </a:spcBef>
              <a:spcAft>
                <a:spcPts val="0"/>
              </a:spcAft>
              <a:buSzPts val="5500"/>
              <a:buNone/>
              <a:defRPr sz="5500"/>
            </a:lvl4pPr>
            <a:lvl5pPr lvl="4" algn="ctr" rtl="0">
              <a:spcBef>
                <a:spcPts val="0"/>
              </a:spcBef>
              <a:spcAft>
                <a:spcPts val="0"/>
              </a:spcAft>
              <a:buSzPts val="5500"/>
              <a:buNone/>
              <a:defRPr sz="5500"/>
            </a:lvl5pPr>
            <a:lvl6pPr lvl="5" algn="ctr" rtl="0">
              <a:spcBef>
                <a:spcPts val="0"/>
              </a:spcBef>
              <a:spcAft>
                <a:spcPts val="0"/>
              </a:spcAft>
              <a:buSzPts val="5500"/>
              <a:buNone/>
              <a:defRPr sz="5500"/>
            </a:lvl6pPr>
            <a:lvl7pPr lvl="6" algn="ctr" rtl="0">
              <a:spcBef>
                <a:spcPts val="0"/>
              </a:spcBef>
              <a:spcAft>
                <a:spcPts val="0"/>
              </a:spcAft>
              <a:buSzPts val="5500"/>
              <a:buNone/>
              <a:defRPr sz="5500"/>
            </a:lvl7pPr>
            <a:lvl8pPr lvl="7" algn="ctr" rtl="0">
              <a:spcBef>
                <a:spcPts val="0"/>
              </a:spcBef>
              <a:spcAft>
                <a:spcPts val="0"/>
              </a:spcAft>
              <a:buSzPts val="5500"/>
              <a:buNone/>
              <a:defRPr sz="5500"/>
            </a:lvl8pPr>
            <a:lvl9pPr lvl="8" algn="ctr" rtl="0">
              <a:spcBef>
                <a:spcPts val="0"/>
              </a:spcBef>
              <a:spcAft>
                <a:spcPts val="0"/>
              </a:spcAft>
              <a:buSzPts val="5500"/>
              <a:buNone/>
              <a:defRPr sz="5500"/>
            </a:lvl9pPr>
          </a:lstStyle>
          <a:p>
            <a:endParaRPr/>
          </a:p>
        </p:txBody>
      </p:sp>
      <p:sp>
        <p:nvSpPr>
          <p:cNvPr id="134" name="Google Shape;134;p17"/>
          <p:cNvSpPr txBox="1">
            <a:spLocks noGrp="1"/>
          </p:cNvSpPr>
          <p:nvPr>
            <p:ph type="subTitle" idx="1"/>
          </p:nvPr>
        </p:nvSpPr>
        <p:spPr>
          <a:xfrm>
            <a:off x="2068650" y="2899413"/>
            <a:ext cx="50067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2_1">
    <p:spTree>
      <p:nvGrpSpPr>
        <p:cNvPr id="1" name="Shape 169"/>
        <p:cNvGrpSpPr/>
        <p:nvPr/>
      </p:nvGrpSpPr>
      <p:grpSpPr>
        <a:xfrm>
          <a:off x="0" y="0"/>
          <a:ext cx="0" cy="0"/>
          <a:chOff x="0" y="0"/>
          <a:chExt cx="0" cy="0"/>
        </a:xfrm>
      </p:grpSpPr>
      <p:pic>
        <p:nvPicPr>
          <p:cNvPr id="170" name="Google Shape;170;p25"/>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171" name="Google Shape;171;p25"/>
          <p:cNvGrpSpPr/>
          <p:nvPr/>
        </p:nvGrpSpPr>
        <p:grpSpPr>
          <a:xfrm>
            <a:off x="-41325" y="-16751"/>
            <a:ext cx="9261525" cy="5224627"/>
            <a:chOff x="-41325" y="-16751"/>
            <a:chExt cx="9261525" cy="5224627"/>
          </a:xfrm>
        </p:grpSpPr>
        <p:pic>
          <p:nvPicPr>
            <p:cNvPr id="172" name="Google Shape;172;p25"/>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173" name="Google Shape;173;p25"/>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sp>
        <p:nvSpPr>
          <p:cNvPr id="174" name="Google Shape;174;p25"/>
          <p:cNvSpPr txBox="1">
            <a:spLocks noGrp="1"/>
          </p:cNvSpPr>
          <p:nvPr>
            <p:ph type="title"/>
          </p:nvPr>
        </p:nvSpPr>
        <p:spPr>
          <a:xfrm>
            <a:off x="726425" y="1233600"/>
            <a:ext cx="3840000" cy="15750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5" name="Google Shape;175;p25"/>
          <p:cNvSpPr txBox="1">
            <a:spLocks noGrp="1"/>
          </p:cNvSpPr>
          <p:nvPr>
            <p:ph type="subTitle" idx="1"/>
          </p:nvPr>
        </p:nvSpPr>
        <p:spPr>
          <a:xfrm>
            <a:off x="726425" y="2808550"/>
            <a:ext cx="3840000" cy="1587600"/>
          </a:xfrm>
          <a:prstGeom prst="rect">
            <a:avLst/>
          </a:prstGeom>
        </p:spPr>
        <p:txBody>
          <a:bodyPr spcFirstLastPara="1" wrap="square" lIns="91425" tIns="91425" rIns="91425" bIns="91425" anchor="ctr"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271"/>
        <p:cNvGrpSpPr/>
        <p:nvPr/>
      </p:nvGrpSpPr>
      <p:grpSpPr>
        <a:xfrm>
          <a:off x="0" y="0"/>
          <a:ext cx="0" cy="0"/>
          <a:chOff x="0" y="0"/>
          <a:chExt cx="0" cy="0"/>
        </a:xfrm>
      </p:grpSpPr>
      <p:pic>
        <p:nvPicPr>
          <p:cNvPr id="272" name="Google Shape;272;p38"/>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273" name="Google Shape;273;p38"/>
          <p:cNvGrpSpPr/>
          <p:nvPr/>
        </p:nvGrpSpPr>
        <p:grpSpPr>
          <a:xfrm>
            <a:off x="-41325" y="-16751"/>
            <a:ext cx="9261525" cy="5224627"/>
            <a:chOff x="-41325" y="-16751"/>
            <a:chExt cx="9261525" cy="5224627"/>
          </a:xfrm>
        </p:grpSpPr>
        <p:pic>
          <p:nvPicPr>
            <p:cNvPr id="274" name="Google Shape;274;p38"/>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275" name="Google Shape;275;p38"/>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sp>
        <p:nvSpPr>
          <p:cNvPr id="276" name="Google Shape;276;p38"/>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7" name="Google Shape;277;p38"/>
          <p:cNvSpPr txBox="1">
            <a:spLocks noGrp="1"/>
          </p:cNvSpPr>
          <p:nvPr>
            <p:ph type="title" idx="2"/>
          </p:nvPr>
        </p:nvSpPr>
        <p:spPr>
          <a:xfrm>
            <a:off x="119586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78" name="Google Shape;278;p38"/>
          <p:cNvSpPr txBox="1">
            <a:spLocks noGrp="1"/>
          </p:cNvSpPr>
          <p:nvPr>
            <p:ph type="subTitle" idx="1"/>
          </p:nvPr>
        </p:nvSpPr>
        <p:spPr>
          <a:xfrm>
            <a:off x="1195863" y="2256532"/>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38"/>
          <p:cNvSpPr txBox="1">
            <a:spLocks noGrp="1"/>
          </p:cNvSpPr>
          <p:nvPr>
            <p:ph type="title" idx="3"/>
          </p:nvPr>
        </p:nvSpPr>
        <p:spPr>
          <a:xfrm>
            <a:off x="5081043" y="16828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0" name="Google Shape;280;p38"/>
          <p:cNvSpPr txBox="1">
            <a:spLocks noGrp="1"/>
          </p:cNvSpPr>
          <p:nvPr>
            <p:ph type="subTitle" idx="4"/>
          </p:nvPr>
        </p:nvSpPr>
        <p:spPr>
          <a:xfrm>
            <a:off x="5081043" y="2256532"/>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38"/>
          <p:cNvSpPr txBox="1">
            <a:spLocks noGrp="1"/>
          </p:cNvSpPr>
          <p:nvPr>
            <p:ph type="title" idx="5"/>
          </p:nvPr>
        </p:nvSpPr>
        <p:spPr>
          <a:xfrm>
            <a:off x="119586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2" name="Google Shape;282;p38"/>
          <p:cNvSpPr txBox="1">
            <a:spLocks noGrp="1"/>
          </p:cNvSpPr>
          <p:nvPr>
            <p:ph type="subTitle" idx="6"/>
          </p:nvPr>
        </p:nvSpPr>
        <p:spPr>
          <a:xfrm>
            <a:off x="1195863" y="3689932"/>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38"/>
          <p:cNvSpPr txBox="1">
            <a:spLocks noGrp="1"/>
          </p:cNvSpPr>
          <p:nvPr>
            <p:ph type="title" idx="7"/>
          </p:nvPr>
        </p:nvSpPr>
        <p:spPr>
          <a:xfrm>
            <a:off x="5081043" y="3116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284" name="Google Shape;284;p38"/>
          <p:cNvSpPr txBox="1">
            <a:spLocks noGrp="1"/>
          </p:cNvSpPr>
          <p:nvPr>
            <p:ph type="subTitle" idx="8"/>
          </p:nvPr>
        </p:nvSpPr>
        <p:spPr>
          <a:xfrm>
            <a:off x="5081043" y="3689932"/>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9">
  <p:cSld name="CUSTOM_33">
    <p:bg>
      <p:bgPr>
        <a:solidFill>
          <a:schemeClr val="dk2"/>
        </a:solidFill>
        <a:effectLst/>
      </p:bgPr>
    </p:bg>
    <p:spTree>
      <p:nvGrpSpPr>
        <p:cNvPr id="1" name="Shape 387"/>
        <p:cNvGrpSpPr/>
        <p:nvPr/>
      </p:nvGrpSpPr>
      <p:grpSpPr>
        <a:xfrm>
          <a:off x="0" y="0"/>
          <a:ext cx="0" cy="0"/>
          <a:chOff x="0" y="0"/>
          <a:chExt cx="0" cy="0"/>
        </a:xfrm>
      </p:grpSpPr>
      <p:pic>
        <p:nvPicPr>
          <p:cNvPr id="388" name="Google Shape;388;p53"/>
          <p:cNvPicPr preferRelativeResize="0"/>
          <p:nvPr/>
        </p:nvPicPr>
        <p:blipFill>
          <a:blip r:embed="rId2">
            <a:alphaModFix/>
          </a:blip>
          <a:stretch>
            <a:fillRect/>
          </a:stretch>
        </p:blipFill>
        <p:spPr>
          <a:xfrm>
            <a:off x="0" y="0"/>
            <a:ext cx="9144003" cy="5143501"/>
          </a:xfrm>
          <a:prstGeom prst="rect">
            <a:avLst/>
          </a:prstGeom>
          <a:noFill/>
          <a:ln>
            <a:noFill/>
          </a:ln>
        </p:spPr>
      </p:pic>
      <p:sp>
        <p:nvSpPr>
          <p:cNvPr id="389" name="Google Shape;389;p53"/>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3">
    <p:spTree>
      <p:nvGrpSpPr>
        <p:cNvPr id="1" name="Shape 434"/>
        <p:cNvGrpSpPr/>
        <p:nvPr/>
      </p:nvGrpSpPr>
      <p:grpSpPr>
        <a:xfrm>
          <a:off x="0" y="0"/>
          <a:ext cx="0" cy="0"/>
          <a:chOff x="0" y="0"/>
          <a:chExt cx="0" cy="0"/>
        </a:xfrm>
      </p:grpSpPr>
      <p:pic>
        <p:nvPicPr>
          <p:cNvPr id="435" name="Google Shape;435;p60"/>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436" name="Google Shape;436;p60"/>
          <p:cNvGrpSpPr/>
          <p:nvPr/>
        </p:nvGrpSpPr>
        <p:grpSpPr>
          <a:xfrm>
            <a:off x="-41325" y="-16751"/>
            <a:ext cx="9261525" cy="5224627"/>
            <a:chOff x="-41325" y="-16751"/>
            <a:chExt cx="9261525" cy="5224627"/>
          </a:xfrm>
        </p:grpSpPr>
        <p:pic>
          <p:nvPicPr>
            <p:cNvPr id="437" name="Google Shape;437;p60"/>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438" name="Google Shape;438;p60"/>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cxnSp>
        <p:nvCxnSpPr>
          <p:cNvPr id="439" name="Google Shape;439;p60"/>
          <p:cNvCxnSpPr/>
          <p:nvPr/>
        </p:nvCxnSpPr>
        <p:spPr>
          <a:xfrm>
            <a:off x="720469" y="543919"/>
            <a:ext cx="7703100" cy="0"/>
          </a:xfrm>
          <a:prstGeom prst="straightConnector1">
            <a:avLst/>
          </a:prstGeom>
          <a:noFill/>
          <a:ln w="9525" cap="flat" cmpd="sng">
            <a:solidFill>
              <a:schemeClr val="dk1"/>
            </a:solidFill>
            <a:prstDash val="solid"/>
            <a:round/>
            <a:headEnd type="none" w="med" len="med"/>
            <a:tailEnd type="none" w="med" len="med"/>
          </a:ln>
        </p:spPr>
      </p:cxnSp>
      <p:cxnSp>
        <p:nvCxnSpPr>
          <p:cNvPr id="440" name="Google Shape;440;p60"/>
          <p:cNvCxnSpPr/>
          <p:nvPr/>
        </p:nvCxnSpPr>
        <p:spPr>
          <a:xfrm>
            <a:off x="720032" y="1859424"/>
            <a:ext cx="7704000" cy="0"/>
          </a:xfrm>
          <a:prstGeom prst="straightConnector1">
            <a:avLst/>
          </a:prstGeom>
          <a:noFill/>
          <a:ln w="9525" cap="flat" cmpd="sng">
            <a:solidFill>
              <a:schemeClr val="dk1"/>
            </a:solidFill>
            <a:prstDash val="solid"/>
            <a:round/>
            <a:headEnd type="none" w="med" len="med"/>
            <a:tailEnd type="none" w="med" len="med"/>
          </a:ln>
        </p:spPr>
      </p:cxnSp>
      <p:cxnSp>
        <p:nvCxnSpPr>
          <p:cNvPr id="441" name="Google Shape;441;p60"/>
          <p:cNvCxnSpPr/>
          <p:nvPr/>
        </p:nvCxnSpPr>
        <p:spPr>
          <a:xfrm>
            <a:off x="720032" y="3174929"/>
            <a:ext cx="7704000" cy="0"/>
          </a:xfrm>
          <a:prstGeom prst="straightConnector1">
            <a:avLst/>
          </a:prstGeom>
          <a:noFill/>
          <a:ln w="9525" cap="flat" cmpd="sng">
            <a:solidFill>
              <a:schemeClr val="dk1"/>
            </a:solidFill>
            <a:prstDash val="solid"/>
            <a:round/>
            <a:headEnd type="none" w="med" len="med"/>
            <a:tailEnd type="none" w="med" len="med"/>
          </a:ln>
        </p:spPr>
      </p:cxnSp>
      <p:grpSp>
        <p:nvGrpSpPr>
          <p:cNvPr id="442" name="Google Shape;442;p60"/>
          <p:cNvGrpSpPr/>
          <p:nvPr/>
        </p:nvGrpSpPr>
        <p:grpSpPr>
          <a:xfrm>
            <a:off x="727475" y="4603510"/>
            <a:ext cx="7692600" cy="205286"/>
            <a:chOff x="727475" y="1087800"/>
            <a:chExt cx="7692600" cy="205286"/>
          </a:xfrm>
        </p:grpSpPr>
        <p:cxnSp>
          <p:nvCxnSpPr>
            <p:cNvPr id="443" name="Google Shape;443;p60"/>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444" name="Google Shape;444;p60"/>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3_1">
    <p:spTree>
      <p:nvGrpSpPr>
        <p:cNvPr id="1" name="Shape 445"/>
        <p:cNvGrpSpPr/>
        <p:nvPr/>
      </p:nvGrpSpPr>
      <p:grpSpPr>
        <a:xfrm>
          <a:off x="0" y="0"/>
          <a:ext cx="0" cy="0"/>
          <a:chOff x="0" y="0"/>
          <a:chExt cx="0" cy="0"/>
        </a:xfrm>
      </p:grpSpPr>
      <p:pic>
        <p:nvPicPr>
          <p:cNvPr id="446" name="Google Shape;446;p61"/>
          <p:cNvPicPr preferRelativeResize="0"/>
          <p:nvPr/>
        </p:nvPicPr>
        <p:blipFill rotWithShape="1">
          <a:blip r:embed="rId2">
            <a:alphaModFix amt="81000"/>
          </a:blip>
          <a:srcRect t="9" b="9"/>
          <a:stretch/>
        </p:blipFill>
        <p:spPr>
          <a:xfrm>
            <a:off x="0" y="0"/>
            <a:ext cx="9144054" cy="5143500"/>
          </a:xfrm>
          <a:prstGeom prst="rect">
            <a:avLst/>
          </a:prstGeom>
          <a:noFill/>
          <a:ln>
            <a:noFill/>
          </a:ln>
        </p:spPr>
      </p:pic>
      <p:grpSp>
        <p:nvGrpSpPr>
          <p:cNvPr id="447" name="Google Shape;447;p61"/>
          <p:cNvGrpSpPr/>
          <p:nvPr/>
        </p:nvGrpSpPr>
        <p:grpSpPr>
          <a:xfrm>
            <a:off x="-41325" y="-16751"/>
            <a:ext cx="9261525" cy="5224627"/>
            <a:chOff x="-41325" y="-16751"/>
            <a:chExt cx="9261525" cy="5224627"/>
          </a:xfrm>
        </p:grpSpPr>
        <p:pic>
          <p:nvPicPr>
            <p:cNvPr id="448" name="Google Shape;448;p61"/>
            <p:cNvPicPr preferRelativeResize="0"/>
            <p:nvPr/>
          </p:nvPicPr>
          <p:blipFill rotWithShape="1">
            <a:blip r:embed="rId3">
              <a:alphaModFix amt="16000"/>
            </a:blip>
            <a:srcRect l="7221" r="7221" b="10490"/>
            <a:stretch/>
          </p:blipFill>
          <p:spPr>
            <a:xfrm>
              <a:off x="-41325" y="-16751"/>
              <a:ext cx="5818325" cy="5207876"/>
            </a:xfrm>
            <a:prstGeom prst="rect">
              <a:avLst/>
            </a:prstGeom>
            <a:noFill/>
            <a:ln>
              <a:noFill/>
            </a:ln>
          </p:spPr>
        </p:pic>
        <p:pic>
          <p:nvPicPr>
            <p:cNvPr id="449" name="Google Shape;449;p61"/>
            <p:cNvPicPr preferRelativeResize="0"/>
            <p:nvPr/>
          </p:nvPicPr>
          <p:blipFill rotWithShape="1">
            <a:blip r:embed="rId3">
              <a:alphaModFix amt="16000"/>
            </a:blip>
            <a:srcRect l="42146" r="7220" b="10490"/>
            <a:stretch/>
          </p:blipFill>
          <p:spPr>
            <a:xfrm flipH="1">
              <a:off x="5776999" y="0"/>
              <a:ext cx="3443201" cy="5207876"/>
            </a:xfrm>
            <a:prstGeom prst="rect">
              <a:avLst/>
            </a:prstGeom>
            <a:noFill/>
            <a:ln>
              <a:noFill/>
            </a:ln>
          </p:spPr>
        </p:pic>
      </p:grpSp>
      <p:cxnSp>
        <p:nvCxnSpPr>
          <p:cNvPr id="450" name="Google Shape;450;p61"/>
          <p:cNvCxnSpPr/>
          <p:nvPr/>
        </p:nvCxnSpPr>
        <p:spPr>
          <a:xfrm>
            <a:off x="3146450" y="1233600"/>
            <a:ext cx="0" cy="316020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61"/>
          <p:cNvCxnSpPr/>
          <p:nvPr/>
        </p:nvCxnSpPr>
        <p:spPr>
          <a:xfrm>
            <a:off x="6010375" y="1233600"/>
            <a:ext cx="0" cy="3160200"/>
          </a:xfrm>
          <a:prstGeom prst="straightConnector1">
            <a:avLst/>
          </a:prstGeom>
          <a:noFill/>
          <a:ln w="9525" cap="flat" cmpd="sng">
            <a:solidFill>
              <a:schemeClr val="dk1"/>
            </a:solidFill>
            <a:prstDash val="solid"/>
            <a:round/>
            <a:headEnd type="none" w="med" len="med"/>
            <a:tailEnd type="none" w="med" len="med"/>
          </a:ln>
        </p:spPr>
      </p:cxnSp>
      <p:grpSp>
        <p:nvGrpSpPr>
          <p:cNvPr id="452" name="Google Shape;452;p61"/>
          <p:cNvGrpSpPr/>
          <p:nvPr/>
        </p:nvGrpSpPr>
        <p:grpSpPr>
          <a:xfrm>
            <a:off x="727475" y="4603510"/>
            <a:ext cx="7692600" cy="205286"/>
            <a:chOff x="727475" y="1087800"/>
            <a:chExt cx="7692600" cy="205286"/>
          </a:xfrm>
        </p:grpSpPr>
        <p:cxnSp>
          <p:nvCxnSpPr>
            <p:cNvPr id="453" name="Google Shape;453;p61"/>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454" name="Google Shape;454;p61"/>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cxnSp>
        <p:nvCxnSpPr>
          <p:cNvPr id="455" name="Google Shape;455;p61"/>
          <p:cNvCxnSpPr/>
          <p:nvPr/>
        </p:nvCxnSpPr>
        <p:spPr>
          <a:xfrm>
            <a:off x="720469" y="543919"/>
            <a:ext cx="7703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1pPr>
            <a:lvl2pPr lvl="1">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2pPr>
            <a:lvl3pPr lvl="2">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3pPr>
            <a:lvl4pPr lvl="3">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4pPr>
            <a:lvl5pPr lvl="4">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5pPr>
            <a:lvl6pPr lvl="5">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6pPr>
            <a:lvl7pPr lvl="6">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7pPr>
            <a:lvl8pPr lvl="7">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8pPr>
            <a:lvl9pPr lvl="8">
              <a:spcBef>
                <a:spcPts val="0"/>
              </a:spcBef>
              <a:spcAft>
                <a:spcPts val="0"/>
              </a:spcAft>
              <a:buClr>
                <a:schemeClr val="dk1"/>
              </a:buClr>
              <a:buSzPts val="2800"/>
              <a:buFont typeface="DM Serif Text"/>
              <a:buNone/>
              <a:defRPr sz="2800" b="1">
                <a:solidFill>
                  <a:schemeClr val="dk1"/>
                </a:solidFill>
                <a:latin typeface="DM Serif Text"/>
                <a:ea typeface="DM Serif Text"/>
                <a:cs typeface="DM Serif Text"/>
                <a:sym typeface="DM Serif Tex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marL="914400" lvl="1"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2pPr>
            <a:lvl3pPr marL="1371600" lvl="2"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3pPr>
            <a:lvl4pPr marL="1828800" lvl="3"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4pPr>
            <a:lvl5pPr marL="2286000" lvl="4"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5pPr>
            <a:lvl6pPr marL="2743200" lvl="5"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6pPr>
            <a:lvl7pPr marL="3200400" lvl="6"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7pPr>
            <a:lvl8pPr marL="3657600" lvl="7"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8pPr>
            <a:lvl9pPr marL="4114800" lvl="8" indent="-317500">
              <a:lnSpc>
                <a:spcPct val="100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63" r:id="rId4"/>
    <p:sldLayoutId id="2147483671" r:id="rId5"/>
    <p:sldLayoutId id="2147483684" r:id="rId6"/>
    <p:sldLayoutId id="2147483699" r:id="rId7"/>
    <p:sldLayoutId id="2147483706" r:id="rId8"/>
    <p:sldLayoutId id="2147483707" r:id="rId9"/>
    <p:sldLayoutId id="2147483708" r:id="rId10"/>
    <p:sldLayoutId id="2147483709" r:id="rId11"/>
    <p:sldLayoutId id="2147483714" r:id="rId12"/>
    <p:sldLayoutId id="2147483715"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api.openml.org/d/44226"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hyperlink" Target="https://doi.org/10.1177/07395329231167374" TargetMode="External"/><Relationship Id="rId4" Type="http://schemas.openxmlformats.org/officeDocument/2006/relationships/hyperlink" Target="https://run.unl.pt/bitstream/10362/148914/4/TGI1079.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9"/>
          <p:cNvSpPr txBox="1">
            <a:spLocks noGrp="1"/>
          </p:cNvSpPr>
          <p:nvPr>
            <p:ph type="ctrTitle"/>
          </p:nvPr>
        </p:nvSpPr>
        <p:spPr>
          <a:xfrm>
            <a:off x="954377" y="346246"/>
            <a:ext cx="6897090" cy="1237478"/>
          </a:xfrm>
          <a:prstGeom prst="rect">
            <a:avLst/>
          </a:prstGeom>
        </p:spPr>
        <p:txBody>
          <a:bodyPr spcFirstLastPara="1" wrap="square" lIns="91425" tIns="45700" rIns="0" bIns="91425" anchor="ctr" anchorCtr="0">
            <a:noAutofit/>
          </a:bodyPr>
          <a:lstStyle/>
          <a:p>
            <a:pPr algn="ctr">
              <a:buClr>
                <a:schemeClr val="hlink"/>
              </a:buClr>
              <a:buSzPts val="1100"/>
            </a:pPr>
            <a:r>
              <a:rPr lang="en-US" sz="3200" dirty="0"/>
              <a:t>Predictive Analysis of Newspaper Subscribers Using Big Data</a:t>
            </a:r>
            <a:endParaRPr sz="3200" dirty="0"/>
          </a:p>
        </p:txBody>
      </p:sp>
      <p:cxnSp>
        <p:nvCxnSpPr>
          <p:cNvPr id="493" name="Google Shape;493;p69"/>
          <p:cNvCxnSpPr>
            <a:cxnSpLocks/>
          </p:cNvCxnSpPr>
          <p:nvPr/>
        </p:nvCxnSpPr>
        <p:spPr>
          <a:xfrm>
            <a:off x="1414914" y="1579573"/>
            <a:ext cx="6088682" cy="0"/>
          </a:xfrm>
          <a:prstGeom prst="straightConnector1">
            <a:avLst/>
          </a:prstGeom>
          <a:noFill/>
          <a:ln w="9525" cap="flat" cmpd="sng">
            <a:solidFill>
              <a:schemeClr val="dk1"/>
            </a:solidFill>
            <a:prstDash val="solid"/>
            <a:round/>
            <a:headEnd type="none" w="med" len="med"/>
            <a:tailEnd type="none" w="med" len="med"/>
          </a:ln>
        </p:spPr>
      </p:cxnSp>
      <p:sp>
        <p:nvSpPr>
          <p:cNvPr id="494" name="Google Shape;494;p69"/>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495" name="Google Shape;495;p69"/>
          <p:cNvGrpSpPr/>
          <p:nvPr/>
        </p:nvGrpSpPr>
        <p:grpSpPr>
          <a:xfrm>
            <a:off x="727475" y="4603510"/>
            <a:ext cx="7692600" cy="205286"/>
            <a:chOff x="727475" y="1087800"/>
            <a:chExt cx="7692600" cy="205286"/>
          </a:xfrm>
        </p:grpSpPr>
        <p:cxnSp>
          <p:nvCxnSpPr>
            <p:cNvPr id="496" name="Google Shape;496;p69"/>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497" name="Google Shape;497;p69"/>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498" name="Google Shape;498;p69"/>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499" name="Google Shape;499;p69"/>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
        <p:nvSpPr>
          <p:cNvPr id="5" name="Google Shape;490;p69">
            <a:extLst>
              <a:ext uri="{FF2B5EF4-FFF2-40B4-BE49-F238E27FC236}">
                <a16:creationId xmlns:a16="http://schemas.microsoft.com/office/drawing/2014/main" id="{0ED4E12B-511A-0ED7-5DED-90DD93659A5F}"/>
              </a:ext>
            </a:extLst>
          </p:cNvPr>
          <p:cNvSpPr txBox="1">
            <a:spLocks/>
          </p:cNvSpPr>
          <p:nvPr/>
        </p:nvSpPr>
        <p:spPr>
          <a:xfrm>
            <a:off x="3048471" y="1677779"/>
            <a:ext cx="2708898" cy="150751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800" b="0"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2pPr>
            <a:lvl3pPr marL="1371600" marR="0" lvl="2"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3pPr>
            <a:lvl4pPr marL="1828800" marR="0" lvl="3"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4pPr>
            <a:lvl5pPr marL="2286000" marR="0" lvl="4"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5pPr>
            <a:lvl6pPr marL="2743200" marR="0" lvl="5"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6pPr>
            <a:lvl7pPr marL="3200400" marR="0" lvl="6"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7pPr>
            <a:lvl8pPr marL="3657600" marR="0" lvl="7"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8pPr>
            <a:lvl9pPr marL="4114800" marR="0" lvl="8" indent="-317500" algn="ctr" rtl="0">
              <a:lnSpc>
                <a:spcPct val="100000"/>
              </a:lnSpc>
              <a:spcBef>
                <a:spcPts val="0"/>
              </a:spcBef>
              <a:spcAft>
                <a:spcPts val="0"/>
              </a:spcAft>
              <a:buClr>
                <a:schemeClr val="dk1"/>
              </a:buClr>
              <a:buSzPts val="2800"/>
              <a:buFont typeface="Barlow"/>
              <a:buNone/>
              <a:defRPr sz="2800" b="0" i="0" u="none" strike="noStrike" cap="none">
                <a:solidFill>
                  <a:schemeClr val="dk1"/>
                </a:solidFill>
                <a:latin typeface="Barlow"/>
                <a:ea typeface="Barlow"/>
                <a:cs typeface="Barlow"/>
                <a:sym typeface="Barlow"/>
              </a:defRPr>
            </a:lvl9pPr>
          </a:lstStyle>
          <a:p>
            <a:pPr marL="0" indent="0" algn="ctr"/>
            <a:r>
              <a:rPr lang="en-US" sz="1400" b="1" dirty="0"/>
              <a:t>TEAM 3</a:t>
            </a:r>
          </a:p>
          <a:p>
            <a:pPr marL="0" indent="0" algn="ctr"/>
            <a:endParaRPr lang="en-US" sz="1400" b="1" dirty="0"/>
          </a:p>
          <a:p>
            <a:pPr marL="0" indent="0" algn="ctr"/>
            <a:r>
              <a:rPr lang="en-US" sz="1400" dirty="0"/>
              <a:t>Aakash Boenal</a:t>
            </a:r>
          </a:p>
          <a:p>
            <a:pPr marL="0" indent="0" algn="ctr"/>
            <a:r>
              <a:rPr lang="en-US" sz="1400" dirty="0"/>
              <a:t>Kiranmai Reddy Varakantam </a:t>
            </a:r>
          </a:p>
          <a:p>
            <a:pPr marL="0" indent="0" algn="ctr"/>
            <a:r>
              <a:rPr lang="en-US" sz="1400" dirty="0"/>
              <a:t>Meghana Katta </a:t>
            </a:r>
          </a:p>
          <a:p>
            <a:pPr marL="0" indent="0" algn="ctr"/>
            <a:r>
              <a:rPr lang="en-US" sz="1400" dirty="0"/>
              <a:t>Rishitha Madipelli </a:t>
            </a:r>
          </a:p>
          <a:p>
            <a:pPr marL="0" indent="0" algn="ctr"/>
            <a:r>
              <a:rPr lang="en-US" sz="1400" dirty="0"/>
              <a:t>Shreya Gowrishetty </a:t>
            </a:r>
          </a:p>
        </p:txBody>
      </p:sp>
      <p:sp>
        <p:nvSpPr>
          <p:cNvPr id="2" name="Google Shape;490;p69">
            <a:extLst>
              <a:ext uri="{FF2B5EF4-FFF2-40B4-BE49-F238E27FC236}">
                <a16:creationId xmlns:a16="http://schemas.microsoft.com/office/drawing/2014/main" id="{8C493181-9A12-7D9B-DA4B-980528607366}"/>
              </a:ext>
            </a:extLst>
          </p:cNvPr>
          <p:cNvSpPr txBox="1">
            <a:spLocks noGrp="1"/>
          </p:cNvSpPr>
          <p:nvPr>
            <p:ph type="subTitle" idx="1"/>
          </p:nvPr>
        </p:nvSpPr>
        <p:spPr>
          <a:xfrm>
            <a:off x="1869034" y="3555772"/>
            <a:ext cx="5067773" cy="804137"/>
          </a:xfrm>
          <a:prstGeom prst="rect">
            <a:avLst/>
          </a:prstGeom>
          <a:ln>
            <a:noFill/>
          </a:ln>
        </p:spPr>
        <p:txBody>
          <a:bodyPr spcFirstLastPara="1" wrap="square" lIns="91425" tIns="91425" rIns="91425" bIns="91425" anchor="ctr" anchorCtr="0">
            <a:noAutofit/>
          </a:bodyPr>
          <a:lstStyle/>
          <a:p>
            <a:pPr algn="ctr"/>
            <a:r>
              <a:rPr lang="en-US" sz="1400" b="1" dirty="0"/>
              <a:t>Prof. Huajun Zhang </a:t>
            </a:r>
          </a:p>
          <a:p>
            <a:pPr algn="ctr"/>
            <a:r>
              <a:rPr lang="en-US" sz="1400" b="1" dirty="0"/>
              <a:t>AIT-614: Big Data Essentials – Section 003</a:t>
            </a:r>
          </a:p>
          <a:p>
            <a:pPr algn="ctr"/>
            <a:r>
              <a:rPr lang="en-US" sz="1400" b="1" dirty="0"/>
              <a:t>George Mason University</a:t>
            </a:r>
          </a:p>
          <a:p>
            <a:pPr algn="ctr"/>
            <a:r>
              <a:rPr lang="en-US" sz="1400" b="1" dirty="0"/>
              <a:t>November 27</a:t>
            </a:r>
            <a:r>
              <a:rPr lang="en-US" sz="1400" b="1" baseline="30000" dirty="0"/>
              <a:t>th</a:t>
            </a:r>
            <a:r>
              <a:rPr lang="en-US" sz="1400" b="1" dirty="0"/>
              <a:t>, 2023</a:t>
            </a:r>
          </a:p>
        </p:txBody>
      </p:sp>
      <p:cxnSp>
        <p:nvCxnSpPr>
          <p:cNvPr id="6" name="Google Shape;493;p69">
            <a:extLst>
              <a:ext uri="{FF2B5EF4-FFF2-40B4-BE49-F238E27FC236}">
                <a16:creationId xmlns:a16="http://schemas.microsoft.com/office/drawing/2014/main" id="{83F54AA4-209D-0462-BDB6-4894997B82C5}"/>
              </a:ext>
            </a:extLst>
          </p:cNvPr>
          <p:cNvCxnSpPr>
            <a:cxnSpLocks/>
          </p:cNvCxnSpPr>
          <p:nvPr/>
        </p:nvCxnSpPr>
        <p:spPr>
          <a:xfrm>
            <a:off x="1414914" y="3340212"/>
            <a:ext cx="6088682"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838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489"/>
                                        </p:tgtEl>
                                        <p:attrNameLst>
                                          <p:attrName>style.visibility</p:attrName>
                                        </p:attrNameLst>
                                      </p:cBhvr>
                                      <p:to>
                                        <p:strVal val="visible"/>
                                      </p:to>
                                    </p:set>
                                    <p:anim calcmode="lin" valueType="num">
                                      <p:cBhvr>
                                        <p:cTn id="7" dur="1000" fill="hold"/>
                                        <p:tgtEl>
                                          <p:spTgt spid="489"/>
                                        </p:tgtEl>
                                        <p:attrNameLst>
                                          <p:attrName>ppt_w</p:attrName>
                                        </p:attrNameLst>
                                      </p:cBhvr>
                                      <p:tavLst>
                                        <p:tav tm="0">
                                          <p:val>
                                            <p:fltVal val="0"/>
                                          </p:val>
                                        </p:tav>
                                        <p:tav tm="100000">
                                          <p:val>
                                            <p:strVal val="#ppt_w"/>
                                          </p:val>
                                        </p:tav>
                                      </p:tavLst>
                                    </p:anim>
                                    <p:anim calcmode="lin" valueType="num">
                                      <p:cBhvr>
                                        <p:cTn id="8" dur="1000" fill="hold"/>
                                        <p:tgtEl>
                                          <p:spTgt spid="489"/>
                                        </p:tgtEl>
                                        <p:attrNameLst>
                                          <p:attrName>ppt_h</p:attrName>
                                        </p:attrNameLst>
                                      </p:cBhvr>
                                      <p:tavLst>
                                        <p:tav tm="0">
                                          <p:val>
                                            <p:fltVal val="0"/>
                                          </p:val>
                                        </p:tav>
                                        <p:tav tm="100000">
                                          <p:val>
                                            <p:strVal val="#ppt_h"/>
                                          </p:val>
                                        </p:tav>
                                      </p:tavLst>
                                    </p:anim>
                                    <p:anim calcmode="lin" valueType="num">
                                      <p:cBhvr>
                                        <p:cTn id="9" dur="1000" fill="hold"/>
                                        <p:tgtEl>
                                          <p:spTgt spid="489"/>
                                        </p:tgtEl>
                                        <p:attrNameLst>
                                          <p:attrName>style.rotation</p:attrName>
                                        </p:attrNameLst>
                                      </p:cBhvr>
                                      <p:tavLst>
                                        <p:tav tm="0">
                                          <p:val>
                                            <p:fltVal val="90"/>
                                          </p:val>
                                        </p:tav>
                                        <p:tav tm="100000">
                                          <p:val>
                                            <p:fltVal val="0"/>
                                          </p:val>
                                        </p:tav>
                                      </p:tavLst>
                                    </p:anim>
                                    <p:animEffect transition="in" filter="fade">
                                      <p:cBhvr>
                                        <p:cTn id="10" dur="1000"/>
                                        <p:tgtEl>
                                          <p:spTgt spid="489"/>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493"/>
                                        </p:tgtEl>
                                        <p:attrNameLst>
                                          <p:attrName>style.visibility</p:attrName>
                                        </p:attrNameLst>
                                      </p:cBhvr>
                                      <p:to>
                                        <p:strVal val="visible"/>
                                      </p:to>
                                    </p:set>
                                    <p:anim calcmode="lin" valueType="num">
                                      <p:cBhvr>
                                        <p:cTn id="14" dur="500" fill="hold"/>
                                        <p:tgtEl>
                                          <p:spTgt spid="493"/>
                                        </p:tgtEl>
                                        <p:attrNameLst>
                                          <p:attrName>ppt_w</p:attrName>
                                        </p:attrNameLst>
                                      </p:cBhvr>
                                      <p:tavLst>
                                        <p:tav tm="0">
                                          <p:val>
                                            <p:fltVal val="0"/>
                                          </p:val>
                                        </p:tav>
                                        <p:tav tm="100000">
                                          <p:val>
                                            <p:strVal val="#ppt_w"/>
                                          </p:val>
                                        </p:tav>
                                      </p:tavLst>
                                    </p:anim>
                                    <p:anim calcmode="lin" valueType="num">
                                      <p:cBhvr>
                                        <p:cTn id="15" dur="500" fill="hold"/>
                                        <p:tgtEl>
                                          <p:spTgt spid="493"/>
                                        </p:tgtEl>
                                        <p:attrNameLst>
                                          <p:attrName>ppt_h</p:attrName>
                                        </p:attrNameLst>
                                      </p:cBhvr>
                                      <p:tavLst>
                                        <p:tav tm="0">
                                          <p:val>
                                            <p:fltVal val="0"/>
                                          </p:val>
                                        </p:tav>
                                        <p:tav tm="100000">
                                          <p:val>
                                            <p:strVal val="#ppt_h"/>
                                          </p:val>
                                        </p:tav>
                                      </p:tavLst>
                                    </p:anim>
                                    <p:animEffect transition="in" filter="fade">
                                      <p:cBhvr>
                                        <p:cTn id="16" dur="500"/>
                                        <p:tgtEl>
                                          <p:spTgt spid="493"/>
                                        </p:tgtEl>
                                      </p:cBhvr>
                                    </p:animEffect>
                                  </p:childTnLst>
                                </p:cTn>
                              </p:par>
                            </p:childTnLst>
                          </p:cTn>
                        </p:par>
                        <p:par>
                          <p:cTn id="17" fill="hold">
                            <p:stCondLst>
                              <p:cond delay="1500"/>
                            </p:stCondLst>
                            <p:childTnLst>
                              <p:par>
                                <p:cTn id="18" presetID="2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par>
                          <p:cTn id="21" fill="hold">
                            <p:stCondLst>
                              <p:cond delay="2000"/>
                            </p:stCondLst>
                            <p:childTnLst>
                              <p:par>
                                <p:cTn id="22" presetID="1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p:tgtEl>
                                          <p:spTgt spid="6"/>
                                        </p:tgtEl>
                                        <p:attrNameLst>
                                          <p:attrName>ppt_y</p:attrName>
                                        </p:attrNameLst>
                                      </p:cBhvr>
                                      <p:tavLst>
                                        <p:tav tm="0">
                                          <p:val>
                                            <p:strVal val="#ppt_y+#ppt_h*1.125000"/>
                                          </p:val>
                                        </p:tav>
                                        <p:tav tm="100000">
                                          <p:val>
                                            <p:strVal val="#ppt_y"/>
                                          </p:val>
                                        </p:tav>
                                      </p:tavLst>
                                    </p:anim>
                                    <p:animEffect transition="in" filter="wipe(up)">
                                      <p:cBhvr>
                                        <p:cTn id="25" dur="500"/>
                                        <p:tgtEl>
                                          <p:spTgt spid="6"/>
                                        </p:tgtEl>
                                      </p:cBhvr>
                                    </p:animEffect>
                                  </p:childTnLst>
                                </p:cTn>
                              </p:par>
                            </p:childTnLst>
                          </p:cTn>
                        </p:par>
                        <p:par>
                          <p:cTn id="26" fill="hold">
                            <p:stCondLst>
                              <p:cond delay="2500"/>
                            </p:stCondLst>
                            <p:childTnLst>
                              <p:par>
                                <p:cTn id="27" presetID="12" presetClass="entr" presetSubtype="1"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p:tgtEl>
                                          <p:spTgt spid="2"/>
                                        </p:tgtEl>
                                        <p:attrNameLst>
                                          <p:attrName>ppt_y</p:attrName>
                                        </p:attrNameLst>
                                      </p:cBhvr>
                                      <p:tavLst>
                                        <p:tav tm="0">
                                          <p:val>
                                            <p:strVal val="#ppt_y-#ppt_h*1.125000"/>
                                          </p:val>
                                        </p:tav>
                                        <p:tav tm="100000">
                                          <p:val>
                                            <p:strVal val="#ppt_y"/>
                                          </p:val>
                                        </p:tav>
                                      </p:tavLst>
                                    </p:anim>
                                    <p:animEffect transition="in" filter="wipe(down)">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2" name="Google Shape;1192;p92"/>
          <p:cNvSpPr txBox="1">
            <a:spLocks noGrp="1"/>
          </p:cNvSpPr>
          <p:nvPr>
            <p:ph type="subTitle" idx="1"/>
          </p:nvPr>
        </p:nvSpPr>
        <p:spPr>
          <a:xfrm>
            <a:off x="541046" y="1138594"/>
            <a:ext cx="4030954" cy="462216"/>
          </a:xfrm>
          <a:prstGeom prst="rect">
            <a:avLst/>
          </a:prstGeom>
        </p:spPr>
        <p:txBody>
          <a:bodyPr spcFirstLastPara="1" wrap="square" lIns="91425" tIns="91425" rIns="91425" bIns="91425" anchor="ctr" anchorCtr="0">
            <a:noAutofit/>
          </a:bodyPr>
          <a:lstStyle/>
          <a:p>
            <a:pPr marL="0" lvl="0" indent="0"/>
            <a:r>
              <a:rPr lang="en-US" dirty="0"/>
              <a:t>5. Which delivery period is best to maintain the subscribers?</a:t>
            </a:r>
          </a:p>
        </p:txBody>
      </p:sp>
      <p:sp>
        <p:nvSpPr>
          <p:cNvPr id="11" name="Google Shape;1192;p92">
            <a:extLst>
              <a:ext uri="{FF2B5EF4-FFF2-40B4-BE49-F238E27FC236}">
                <a16:creationId xmlns:a16="http://schemas.microsoft.com/office/drawing/2014/main" id="{128BDE2C-63DE-FF0C-9955-B416C2F0AF9B}"/>
              </a:ext>
            </a:extLst>
          </p:cNvPr>
          <p:cNvSpPr txBox="1">
            <a:spLocks/>
          </p:cNvSpPr>
          <p:nvPr/>
        </p:nvSpPr>
        <p:spPr>
          <a:xfrm>
            <a:off x="241627" y="4229332"/>
            <a:ext cx="4203051"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The data is grouped based on the delivery period and the count is plotted in area graph. The delivery in 1 day had more subscribers</a:t>
            </a:r>
          </a:p>
        </p:txBody>
      </p:sp>
      <p:sp>
        <p:nvSpPr>
          <p:cNvPr id="12" name="Google Shape;1192;p92">
            <a:extLst>
              <a:ext uri="{FF2B5EF4-FFF2-40B4-BE49-F238E27FC236}">
                <a16:creationId xmlns:a16="http://schemas.microsoft.com/office/drawing/2014/main" id="{F7052C01-0130-78F8-B44D-AED7357D965D}"/>
              </a:ext>
            </a:extLst>
          </p:cNvPr>
          <p:cNvSpPr txBox="1">
            <a:spLocks/>
          </p:cNvSpPr>
          <p:nvPr/>
        </p:nvSpPr>
        <p:spPr>
          <a:xfrm>
            <a:off x="4807746" y="1112276"/>
            <a:ext cx="3845365" cy="462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6. Is lower income a factor for </a:t>
            </a:r>
            <a:r>
              <a:rPr lang="en-US" dirty="0" err="1"/>
              <a:t>unsubscription</a:t>
            </a:r>
            <a:r>
              <a:rPr lang="en-US" dirty="0"/>
              <a:t>?</a:t>
            </a:r>
          </a:p>
        </p:txBody>
      </p:sp>
      <p:pic>
        <p:nvPicPr>
          <p:cNvPr id="3" name="Picture 2" descr="A graph showing a number of different levels&#10;&#10;Description automatically generated with medium confidence">
            <a:extLst>
              <a:ext uri="{FF2B5EF4-FFF2-40B4-BE49-F238E27FC236}">
                <a16:creationId xmlns:a16="http://schemas.microsoft.com/office/drawing/2014/main" id="{B9E1E2F4-43BB-969A-7B76-C4A341637806}"/>
              </a:ext>
            </a:extLst>
          </p:cNvPr>
          <p:cNvPicPr>
            <a:picLocks noChangeAspect="1"/>
          </p:cNvPicPr>
          <p:nvPr/>
        </p:nvPicPr>
        <p:blipFill>
          <a:blip r:embed="rId3"/>
          <a:stretch>
            <a:fillRect/>
          </a:stretch>
        </p:blipFill>
        <p:spPr>
          <a:xfrm>
            <a:off x="541046" y="1695988"/>
            <a:ext cx="3767489" cy="2375252"/>
          </a:xfrm>
          <a:prstGeom prst="rect">
            <a:avLst/>
          </a:prstGeom>
        </p:spPr>
      </p:pic>
      <p:pic>
        <p:nvPicPr>
          <p:cNvPr id="5" name="Picture 4" descr="A screenshot of a video chat&#10;&#10;Description automatically generated">
            <a:extLst>
              <a:ext uri="{FF2B5EF4-FFF2-40B4-BE49-F238E27FC236}">
                <a16:creationId xmlns:a16="http://schemas.microsoft.com/office/drawing/2014/main" id="{030ABB11-7A22-1C36-5EEB-EE74B6DBFF95}"/>
              </a:ext>
            </a:extLst>
          </p:cNvPr>
          <p:cNvPicPr>
            <a:picLocks noChangeAspect="1"/>
          </p:cNvPicPr>
          <p:nvPr/>
        </p:nvPicPr>
        <p:blipFill>
          <a:blip r:embed="rId4"/>
          <a:stretch>
            <a:fillRect/>
          </a:stretch>
        </p:blipFill>
        <p:spPr>
          <a:xfrm>
            <a:off x="4950045" y="1695988"/>
            <a:ext cx="3560768" cy="2375252"/>
          </a:xfrm>
          <a:prstGeom prst="rect">
            <a:avLst/>
          </a:prstGeom>
        </p:spPr>
      </p:pic>
      <p:sp>
        <p:nvSpPr>
          <p:cNvPr id="6" name="Google Shape;1192;p92">
            <a:extLst>
              <a:ext uri="{FF2B5EF4-FFF2-40B4-BE49-F238E27FC236}">
                <a16:creationId xmlns:a16="http://schemas.microsoft.com/office/drawing/2014/main" id="{FE6A890F-F30B-9BA6-B4E6-FEF00FDDA98E}"/>
              </a:ext>
            </a:extLst>
          </p:cNvPr>
          <p:cNvSpPr txBox="1">
            <a:spLocks/>
          </p:cNvSpPr>
          <p:nvPr/>
        </p:nvSpPr>
        <p:spPr>
          <a:xfrm>
            <a:off x="4618251" y="4229332"/>
            <a:ext cx="4376624"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The average income of unsubscribers was low when compared to subscribers. Low income is a factor for </a:t>
            </a:r>
            <a:r>
              <a:rPr lang="en-US" sz="1200" dirty="0" err="1"/>
              <a:t>unsubscription</a:t>
            </a:r>
            <a:r>
              <a:rPr lang="en-US" sz="1200" dirty="0"/>
              <a:t>. The bubble plot shows the income </a:t>
            </a:r>
          </a:p>
        </p:txBody>
      </p:sp>
      <p:sp>
        <p:nvSpPr>
          <p:cNvPr id="7" name="Google Shape;1191;p92">
            <a:extLst>
              <a:ext uri="{FF2B5EF4-FFF2-40B4-BE49-F238E27FC236}">
                <a16:creationId xmlns:a16="http://schemas.microsoft.com/office/drawing/2014/main" id="{8DFB8918-8212-7F7A-AC4C-CF4B1564FD6A}"/>
              </a:ext>
            </a:extLst>
          </p:cNvPr>
          <p:cNvSpPr txBox="1">
            <a:spLocks noGrp="1"/>
          </p:cNvSpPr>
          <p:nvPr>
            <p:ph type="title"/>
          </p:nvPr>
        </p:nvSpPr>
        <p:spPr>
          <a:xfrm>
            <a:off x="1125832" y="140952"/>
            <a:ext cx="7002640" cy="853373"/>
          </a:xfrm>
          <a:prstGeom prst="rect">
            <a:avLst/>
          </a:prstGeom>
        </p:spPr>
        <p:txBody>
          <a:bodyPr spcFirstLastPara="1" wrap="square" lIns="91425" tIns="91425" rIns="91425" bIns="91425" anchor="ctr" anchorCtr="0">
            <a:noAutofit/>
          </a:bodyPr>
          <a:lstStyle/>
          <a:p>
            <a:pPr lvl="0" algn="ctr">
              <a:buSzPts val="1100"/>
            </a:pPr>
            <a:r>
              <a:rPr lang="en-US" dirty="0"/>
              <a:t>EXPERIMENTAL RESULTS AND ANALYSIS</a:t>
            </a:r>
            <a:endParaRPr dirty="0"/>
          </a:p>
        </p:txBody>
      </p:sp>
      <p:cxnSp>
        <p:nvCxnSpPr>
          <p:cNvPr id="9" name="Google Shape;1200;p92">
            <a:extLst>
              <a:ext uri="{FF2B5EF4-FFF2-40B4-BE49-F238E27FC236}">
                <a16:creationId xmlns:a16="http://schemas.microsoft.com/office/drawing/2014/main" id="{E37C8F02-5570-9479-EFF9-72DC2301E610}"/>
              </a:ext>
            </a:extLst>
          </p:cNvPr>
          <p:cNvCxnSpPr>
            <a:cxnSpLocks/>
          </p:cNvCxnSpPr>
          <p:nvPr/>
        </p:nvCxnSpPr>
        <p:spPr>
          <a:xfrm>
            <a:off x="1334814" y="887076"/>
            <a:ext cx="6558455"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201;p92">
            <a:extLst>
              <a:ext uri="{FF2B5EF4-FFF2-40B4-BE49-F238E27FC236}">
                <a16:creationId xmlns:a16="http://schemas.microsoft.com/office/drawing/2014/main" id="{D552BE49-C92E-DBAA-4FBA-4608A1E2B219}"/>
              </a:ext>
            </a:extLst>
          </p:cNvPr>
          <p:cNvCxnSpPr>
            <a:cxnSpLocks/>
          </p:cNvCxnSpPr>
          <p:nvPr/>
        </p:nvCxnSpPr>
        <p:spPr>
          <a:xfrm>
            <a:off x="1334814" y="235635"/>
            <a:ext cx="6558455"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062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12" presetClass="entr" presetSubtype="2"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1000" fill="hold"/>
                                        <p:tgtEl>
                                          <p:spTgt spid="7"/>
                                        </p:tgtEl>
                                        <p:attrNameLst>
                                          <p:attrName>ppt_w</p:attrName>
                                        </p:attrNameLst>
                                      </p:cBhvr>
                                      <p:tavLst>
                                        <p:tav tm="0">
                                          <p:val>
                                            <p:fltVal val="0"/>
                                          </p:val>
                                        </p:tav>
                                        <p:tav tm="100000">
                                          <p:val>
                                            <p:strVal val="#ppt_w"/>
                                          </p:val>
                                        </p:tav>
                                      </p:tavLst>
                                    </p:anim>
                                    <p:anim calcmode="lin" valueType="num">
                                      <p:cBhvr>
                                        <p:cTn id="17" dur="1000" fill="hold"/>
                                        <p:tgtEl>
                                          <p:spTgt spid="7"/>
                                        </p:tgtEl>
                                        <p:attrNameLst>
                                          <p:attrName>ppt_h</p:attrName>
                                        </p:attrNameLst>
                                      </p:cBhvr>
                                      <p:tavLst>
                                        <p:tav tm="0">
                                          <p:val>
                                            <p:fltVal val="0"/>
                                          </p:val>
                                        </p:tav>
                                        <p:tav tm="100000">
                                          <p:val>
                                            <p:strVal val="#ppt_h"/>
                                          </p:val>
                                        </p:tav>
                                      </p:tavLst>
                                    </p:anim>
                                    <p:anim calcmode="lin" valueType="num">
                                      <p:cBhvr>
                                        <p:cTn id="18" dur="1000" fill="hold"/>
                                        <p:tgtEl>
                                          <p:spTgt spid="7"/>
                                        </p:tgtEl>
                                        <p:attrNameLst>
                                          <p:attrName>style.rotation</p:attrName>
                                        </p:attrNameLst>
                                      </p:cBhvr>
                                      <p:tavLst>
                                        <p:tav tm="0">
                                          <p:val>
                                            <p:fltVal val="90"/>
                                          </p:val>
                                        </p:tav>
                                        <p:tav tm="100000">
                                          <p:val>
                                            <p:fltVal val="0"/>
                                          </p:val>
                                        </p:tav>
                                      </p:tavLst>
                                    </p:anim>
                                    <p:animEffect transition="in" filter="fade">
                                      <p:cBhvr>
                                        <p:cTn id="19" dur="10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192"/>
                                        </p:tgtEl>
                                        <p:attrNameLst>
                                          <p:attrName>style.visibility</p:attrName>
                                        </p:attrNameLst>
                                      </p:cBhvr>
                                      <p:to>
                                        <p:strVal val="visible"/>
                                      </p:to>
                                    </p:set>
                                    <p:anim calcmode="lin" valueType="num">
                                      <p:cBhvr additive="base">
                                        <p:cTn id="24" dur="500"/>
                                        <p:tgtEl>
                                          <p:spTgt spid="1192"/>
                                        </p:tgtEl>
                                        <p:attrNameLst>
                                          <p:attrName>ppt_y</p:attrName>
                                        </p:attrNameLst>
                                      </p:cBhvr>
                                      <p:tavLst>
                                        <p:tav tm="0">
                                          <p:val>
                                            <p:strVal val="#ppt_y+#ppt_h*1.125000"/>
                                          </p:val>
                                        </p:tav>
                                        <p:tav tm="100000">
                                          <p:val>
                                            <p:strVal val="#ppt_y"/>
                                          </p:val>
                                        </p:tav>
                                      </p:tavLst>
                                    </p:anim>
                                    <p:animEffect transition="in" filter="wipe(up)">
                                      <p:cBhvr>
                                        <p:cTn id="25" dur="500"/>
                                        <p:tgtEl>
                                          <p:spTgt spid="119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12" presetClass="entr" presetSubtype="1"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p:tgtEl>
                                          <p:spTgt spid="11"/>
                                        </p:tgtEl>
                                        <p:attrNameLst>
                                          <p:attrName>ppt_y</p:attrName>
                                        </p:attrNameLst>
                                      </p:cBhvr>
                                      <p:tavLst>
                                        <p:tav tm="0">
                                          <p:val>
                                            <p:strVal val="#ppt_y-#ppt_h*1.125000"/>
                                          </p:val>
                                        </p:tav>
                                        <p:tav tm="100000">
                                          <p:val>
                                            <p:strVal val="#ppt_y"/>
                                          </p:val>
                                        </p:tav>
                                      </p:tavLst>
                                    </p:anim>
                                    <p:animEffect transition="in" filter="wipe(down)">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p:tgtEl>
                                          <p:spTgt spid="12"/>
                                        </p:tgtEl>
                                        <p:attrNameLst>
                                          <p:attrName>ppt_y</p:attrName>
                                        </p:attrNameLst>
                                      </p:cBhvr>
                                      <p:tavLst>
                                        <p:tav tm="0">
                                          <p:val>
                                            <p:strVal val="#ppt_y+#ppt_h*1.125000"/>
                                          </p:val>
                                        </p:tav>
                                        <p:tav tm="100000">
                                          <p:val>
                                            <p:strVal val="#ppt_y"/>
                                          </p:val>
                                        </p:tav>
                                      </p:tavLst>
                                    </p:anim>
                                    <p:animEffect transition="in" filter="wipe(up)">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500" fill="hold"/>
                                        <p:tgtEl>
                                          <p:spTgt spid="5"/>
                                        </p:tgtEl>
                                        <p:attrNameLst>
                                          <p:attrName>ppt_w</p:attrName>
                                        </p:attrNameLst>
                                      </p:cBhvr>
                                      <p:tavLst>
                                        <p:tav tm="0">
                                          <p:val>
                                            <p:fltVal val="0"/>
                                          </p:val>
                                        </p:tav>
                                        <p:tav tm="100000">
                                          <p:val>
                                            <p:strVal val="#ppt_w"/>
                                          </p:val>
                                        </p:tav>
                                      </p:tavLst>
                                    </p:anim>
                                    <p:anim calcmode="lin" valueType="num">
                                      <p:cBhvr>
                                        <p:cTn id="48" dur="500" fill="hold"/>
                                        <p:tgtEl>
                                          <p:spTgt spid="5"/>
                                        </p:tgtEl>
                                        <p:attrNameLst>
                                          <p:attrName>ppt_h</p:attrName>
                                        </p:attrNameLst>
                                      </p:cBhvr>
                                      <p:tavLst>
                                        <p:tav tm="0">
                                          <p:val>
                                            <p:fltVal val="0"/>
                                          </p:val>
                                        </p:tav>
                                        <p:tav tm="100000">
                                          <p:val>
                                            <p:strVal val="#ppt_h"/>
                                          </p:val>
                                        </p:tav>
                                      </p:tavLst>
                                    </p:anim>
                                    <p:animEffect transition="in" filter="fade">
                                      <p:cBhvr>
                                        <p:cTn id="49" dur="500"/>
                                        <p:tgtEl>
                                          <p:spTgt spid="5"/>
                                        </p:tgtEl>
                                      </p:cBhvr>
                                    </p:animEffect>
                                  </p:childTnLst>
                                </p:cTn>
                              </p:par>
                              <p:par>
                                <p:cTn id="50" presetID="12" presetClass="entr" presetSubtype="1"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 calcmode="lin" valueType="num">
                                      <p:cBhvr additive="base">
                                        <p:cTn id="52" dur="500"/>
                                        <p:tgtEl>
                                          <p:spTgt spid="6"/>
                                        </p:tgtEl>
                                        <p:attrNameLst>
                                          <p:attrName>ppt_y</p:attrName>
                                        </p:attrNameLst>
                                      </p:cBhvr>
                                      <p:tavLst>
                                        <p:tav tm="0">
                                          <p:val>
                                            <p:strVal val="#ppt_y-#ppt_h*1.125000"/>
                                          </p:val>
                                        </p:tav>
                                        <p:tav tm="100000">
                                          <p:val>
                                            <p:strVal val="#ppt_y"/>
                                          </p:val>
                                        </p:tav>
                                      </p:tavLst>
                                    </p:anim>
                                    <p:animEffect transition="in" filter="wipe(down)">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2" name="Google Shape;1192;p92"/>
          <p:cNvSpPr txBox="1">
            <a:spLocks noGrp="1"/>
          </p:cNvSpPr>
          <p:nvPr>
            <p:ph type="subTitle" idx="1"/>
          </p:nvPr>
        </p:nvSpPr>
        <p:spPr>
          <a:xfrm>
            <a:off x="377633" y="1093679"/>
            <a:ext cx="3280177" cy="462216"/>
          </a:xfrm>
          <a:prstGeom prst="rect">
            <a:avLst/>
          </a:prstGeom>
        </p:spPr>
        <p:txBody>
          <a:bodyPr spcFirstLastPara="1" wrap="square" lIns="91425" tIns="91425" rIns="91425" bIns="91425" anchor="ctr" anchorCtr="0">
            <a:noAutofit/>
          </a:bodyPr>
          <a:lstStyle/>
          <a:p>
            <a:pPr marL="0" lvl="0" indent="0"/>
            <a:r>
              <a:rPr lang="en-US" dirty="0"/>
              <a:t>7. Which county has the most number of subscriptions?</a:t>
            </a:r>
          </a:p>
        </p:txBody>
      </p:sp>
      <p:pic>
        <p:nvPicPr>
          <p:cNvPr id="3" name="Picture 2" descr="A map of the united states&#10;&#10;Description automatically generated">
            <a:extLst>
              <a:ext uri="{FF2B5EF4-FFF2-40B4-BE49-F238E27FC236}">
                <a16:creationId xmlns:a16="http://schemas.microsoft.com/office/drawing/2014/main" id="{AC90FD9F-1169-43C2-F379-85709C3657C7}"/>
              </a:ext>
            </a:extLst>
          </p:cNvPr>
          <p:cNvPicPr>
            <a:picLocks noChangeAspect="1"/>
          </p:cNvPicPr>
          <p:nvPr/>
        </p:nvPicPr>
        <p:blipFill rotWithShape="1">
          <a:blip r:embed="rId3"/>
          <a:srcRect l="31306" t="3618"/>
          <a:stretch/>
        </p:blipFill>
        <p:spPr>
          <a:xfrm>
            <a:off x="955041" y="1591244"/>
            <a:ext cx="2125355" cy="1939321"/>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B74231D2-99B2-5320-0EC5-A34138F6EEC6}"/>
              </a:ext>
            </a:extLst>
          </p:cNvPr>
          <p:cNvPicPr>
            <a:picLocks noChangeAspect="1"/>
          </p:cNvPicPr>
          <p:nvPr/>
        </p:nvPicPr>
        <p:blipFill rotWithShape="1">
          <a:blip r:embed="rId4"/>
          <a:srcRect l="925" r="9662" b="13043"/>
          <a:stretch/>
        </p:blipFill>
        <p:spPr>
          <a:xfrm>
            <a:off x="792631" y="3598457"/>
            <a:ext cx="2445421" cy="602764"/>
          </a:xfrm>
          <a:prstGeom prst="rect">
            <a:avLst/>
          </a:prstGeom>
        </p:spPr>
      </p:pic>
      <p:sp>
        <p:nvSpPr>
          <p:cNvPr id="10" name="Google Shape;1192;p92">
            <a:extLst>
              <a:ext uri="{FF2B5EF4-FFF2-40B4-BE49-F238E27FC236}">
                <a16:creationId xmlns:a16="http://schemas.microsoft.com/office/drawing/2014/main" id="{64530D0E-FD43-FE4E-6211-02EFF3BAEAEC}"/>
              </a:ext>
            </a:extLst>
          </p:cNvPr>
          <p:cNvSpPr txBox="1">
            <a:spLocks/>
          </p:cNvSpPr>
          <p:nvPr/>
        </p:nvSpPr>
        <p:spPr>
          <a:xfrm>
            <a:off x="3889981" y="1117788"/>
            <a:ext cx="5254019" cy="4621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8. What is the average weekly fee? Is there any impact of the weekly fee on subscribers?</a:t>
            </a:r>
          </a:p>
        </p:txBody>
      </p:sp>
      <p:pic>
        <p:nvPicPr>
          <p:cNvPr id="13" name="Picture 12" descr="A screenshot of a graph&#10;&#10;Description automatically generated">
            <a:extLst>
              <a:ext uri="{FF2B5EF4-FFF2-40B4-BE49-F238E27FC236}">
                <a16:creationId xmlns:a16="http://schemas.microsoft.com/office/drawing/2014/main" id="{343B4AC3-566B-4660-82CD-DBDF47995691}"/>
              </a:ext>
            </a:extLst>
          </p:cNvPr>
          <p:cNvPicPr>
            <a:picLocks noChangeAspect="1"/>
          </p:cNvPicPr>
          <p:nvPr/>
        </p:nvPicPr>
        <p:blipFill>
          <a:blip r:embed="rId5"/>
          <a:stretch>
            <a:fillRect/>
          </a:stretch>
        </p:blipFill>
        <p:spPr>
          <a:xfrm>
            <a:off x="3889981" y="1889260"/>
            <a:ext cx="4869191" cy="1364979"/>
          </a:xfrm>
          <a:prstGeom prst="rect">
            <a:avLst/>
          </a:prstGeom>
        </p:spPr>
      </p:pic>
      <p:sp>
        <p:nvSpPr>
          <p:cNvPr id="16" name="Google Shape;1191;p92">
            <a:extLst>
              <a:ext uri="{FF2B5EF4-FFF2-40B4-BE49-F238E27FC236}">
                <a16:creationId xmlns:a16="http://schemas.microsoft.com/office/drawing/2014/main" id="{443CC8F0-C9F6-5DEB-918F-35F77F69E81A}"/>
              </a:ext>
            </a:extLst>
          </p:cNvPr>
          <p:cNvSpPr txBox="1">
            <a:spLocks noGrp="1"/>
          </p:cNvSpPr>
          <p:nvPr>
            <p:ph type="title"/>
          </p:nvPr>
        </p:nvSpPr>
        <p:spPr>
          <a:xfrm>
            <a:off x="1125832" y="140952"/>
            <a:ext cx="7002640" cy="853373"/>
          </a:xfrm>
          <a:prstGeom prst="rect">
            <a:avLst/>
          </a:prstGeom>
        </p:spPr>
        <p:txBody>
          <a:bodyPr spcFirstLastPara="1" wrap="square" lIns="91425" tIns="91425" rIns="91425" bIns="91425" anchor="ctr" anchorCtr="0">
            <a:noAutofit/>
          </a:bodyPr>
          <a:lstStyle/>
          <a:p>
            <a:pPr lvl="0" algn="ctr">
              <a:buSzPts val="1100"/>
            </a:pPr>
            <a:r>
              <a:rPr lang="en-US" dirty="0"/>
              <a:t>EXPERIMENTAL RESULTS AND ANALYSIS</a:t>
            </a:r>
            <a:endParaRPr dirty="0"/>
          </a:p>
        </p:txBody>
      </p:sp>
      <p:cxnSp>
        <p:nvCxnSpPr>
          <p:cNvPr id="17" name="Google Shape;1200;p92">
            <a:extLst>
              <a:ext uri="{FF2B5EF4-FFF2-40B4-BE49-F238E27FC236}">
                <a16:creationId xmlns:a16="http://schemas.microsoft.com/office/drawing/2014/main" id="{4DD034A8-9F29-E84B-2884-84A83F831528}"/>
              </a:ext>
            </a:extLst>
          </p:cNvPr>
          <p:cNvCxnSpPr>
            <a:cxnSpLocks/>
          </p:cNvCxnSpPr>
          <p:nvPr/>
        </p:nvCxnSpPr>
        <p:spPr>
          <a:xfrm>
            <a:off x="1334814" y="887076"/>
            <a:ext cx="6558455" cy="0"/>
          </a:xfrm>
          <a:prstGeom prst="straightConnector1">
            <a:avLst/>
          </a:prstGeom>
          <a:noFill/>
          <a:ln w="9525" cap="flat" cmpd="sng">
            <a:solidFill>
              <a:schemeClr val="dk1"/>
            </a:solidFill>
            <a:prstDash val="solid"/>
            <a:round/>
            <a:headEnd type="none" w="med" len="med"/>
            <a:tailEnd type="none" w="med" len="med"/>
          </a:ln>
        </p:spPr>
      </p:cxnSp>
      <p:cxnSp>
        <p:nvCxnSpPr>
          <p:cNvPr id="18" name="Google Shape;1201;p92">
            <a:extLst>
              <a:ext uri="{FF2B5EF4-FFF2-40B4-BE49-F238E27FC236}">
                <a16:creationId xmlns:a16="http://schemas.microsoft.com/office/drawing/2014/main" id="{027DCE74-FE4D-840B-A895-08537C4A2915}"/>
              </a:ext>
            </a:extLst>
          </p:cNvPr>
          <p:cNvCxnSpPr>
            <a:cxnSpLocks/>
          </p:cNvCxnSpPr>
          <p:nvPr/>
        </p:nvCxnSpPr>
        <p:spPr>
          <a:xfrm>
            <a:off x="1334814" y="235635"/>
            <a:ext cx="6558455" cy="0"/>
          </a:xfrm>
          <a:prstGeom prst="straightConnector1">
            <a:avLst/>
          </a:prstGeom>
          <a:noFill/>
          <a:ln w="9525" cap="flat" cmpd="sng">
            <a:solidFill>
              <a:schemeClr val="dk1"/>
            </a:solidFill>
            <a:prstDash val="solid"/>
            <a:round/>
            <a:headEnd type="none" w="med" len="med"/>
            <a:tailEnd type="none" w="med" len="med"/>
          </a:ln>
        </p:spPr>
      </p:cxnSp>
      <p:sp>
        <p:nvSpPr>
          <p:cNvPr id="19" name="Google Shape;1192;p92">
            <a:extLst>
              <a:ext uri="{FF2B5EF4-FFF2-40B4-BE49-F238E27FC236}">
                <a16:creationId xmlns:a16="http://schemas.microsoft.com/office/drawing/2014/main" id="{866A7404-5670-CC9A-0F89-75AD0D0ACC26}"/>
              </a:ext>
            </a:extLst>
          </p:cNvPr>
          <p:cNvSpPr txBox="1">
            <a:spLocks/>
          </p:cNvSpPr>
          <p:nvPr/>
        </p:nvSpPr>
        <p:spPr>
          <a:xfrm>
            <a:off x="241628" y="4229332"/>
            <a:ext cx="3648354"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The top 3 counties with more subscriptions from the analysis are the Orange, Los Angeles, Riverside</a:t>
            </a:r>
          </a:p>
        </p:txBody>
      </p:sp>
      <p:sp>
        <p:nvSpPr>
          <p:cNvPr id="20" name="Google Shape;1192;p92">
            <a:extLst>
              <a:ext uri="{FF2B5EF4-FFF2-40B4-BE49-F238E27FC236}">
                <a16:creationId xmlns:a16="http://schemas.microsoft.com/office/drawing/2014/main" id="{86210DBC-C59D-49CA-35CA-C7145F731836}"/>
              </a:ext>
            </a:extLst>
          </p:cNvPr>
          <p:cNvSpPr txBox="1">
            <a:spLocks/>
          </p:cNvSpPr>
          <p:nvPr/>
        </p:nvSpPr>
        <p:spPr>
          <a:xfrm>
            <a:off x="3889981" y="3353359"/>
            <a:ext cx="4869191"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The average weekly fee is 3 dollars per week for the subscribers and for people who don’t have a subscription is 1.76 dollars which can be interpreted from the graph.</a:t>
            </a:r>
          </a:p>
        </p:txBody>
      </p:sp>
    </p:spTree>
    <p:extLst>
      <p:ext uri="{BB962C8B-B14F-4D97-AF65-F5344CB8AC3E}">
        <p14:creationId xmlns:p14="http://schemas.microsoft.com/office/powerpoint/2010/main" val="3493856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par>
                                <p:cTn id="9" presetID="12" presetClass="entr" presetSubtype="2"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p:tgtEl>
                                          <p:spTgt spid="17"/>
                                        </p:tgtEl>
                                        <p:attrNameLst>
                                          <p:attrName>ppt_x</p:attrName>
                                        </p:attrNameLst>
                                      </p:cBhvr>
                                      <p:tavLst>
                                        <p:tav tm="0">
                                          <p:val>
                                            <p:strVal val="#ppt_x+#ppt_w*1.125000"/>
                                          </p:val>
                                        </p:tav>
                                        <p:tav tm="100000">
                                          <p:val>
                                            <p:strVal val="#ppt_x"/>
                                          </p:val>
                                        </p:tav>
                                      </p:tavLst>
                                    </p:anim>
                                    <p:animEffect transition="in" filter="wipe(left)">
                                      <p:cBhvr>
                                        <p:cTn id="12" dur="500"/>
                                        <p:tgtEl>
                                          <p:spTgt spid="17"/>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1000" fill="hold"/>
                                        <p:tgtEl>
                                          <p:spTgt spid="16"/>
                                        </p:tgtEl>
                                        <p:attrNameLst>
                                          <p:attrName>ppt_w</p:attrName>
                                        </p:attrNameLst>
                                      </p:cBhvr>
                                      <p:tavLst>
                                        <p:tav tm="0">
                                          <p:val>
                                            <p:fltVal val="0"/>
                                          </p:val>
                                        </p:tav>
                                        <p:tav tm="100000">
                                          <p:val>
                                            <p:strVal val="#ppt_w"/>
                                          </p:val>
                                        </p:tav>
                                      </p:tavLst>
                                    </p:anim>
                                    <p:anim calcmode="lin" valueType="num">
                                      <p:cBhvr>
                                        <p:cTn id="17" dur="1000" fill="hold"/>
                                        <p:tgtEl>
                                          <p:spTgt spid="16"/>
                                        </p:tgtEl>
                                        <p:attrNameLst>
                                          <p:attrName>ppt_h</p:attrName>
                                        </p:attrNameLst>
                                      </p:cBhvr>
                                      <p:tavLst>
                                        <p:tav tm="0">
                                          <p:val>
                                            <p:fltVal val="0"/>
                                          </p:val>
                                        </p:tav>
                                        <p:tav tm="100000">
                                          <p:val>
                                            <p:strVal val="#ppt_h"/>
                                          </p:val>
                                        </p:tav>
                                      </p:tavLst>
                                    </p:anim>
                                    <p:anim calcmode="lin" valueType="num">
                                      <p:cBhvr>
                                        <p:cTn id="18" dur="1000" fill="hold"/>
                                        <p:tgtEl>
                                          <p:spTgt spid="16"/>
                                        </p:tgtEl>
                                        <p:attrNameLst>
                                          <p:attrName>style.rotation</p:attrName>
                                        </p:attrNameLst>
                                      </p:cBhvr>
                                      <p:tavLst>
                                        <p:tav tm="0">
                                          <p:val>
                                            <p:fltVal val="90"/>
                                          </p:val>
                                        </p:tav>
                                        <p:tav tm="100000">
                                          <p:val>
                                            <p:fltVal val="0"/>
                                          </p:val>
                                        </p:tav>
                                      </p:tavLst>
                                    </p:anim>
                                    <p:animEffect transition="in" filter="fade">
                                      <p:cBhvr>
                                        <p:cTn id="19" dur="10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192"/>
                                        </p:tgtEl>
                                        <p:attrNameLst>
                                          <p:attrName>style.visibility</p:attrName>
                                        </p:attrNameLst>
                                      </p:cBhvr>
                                      <p:to>
                                        <p:strVal val="visible"/>
                                      </p:to>
                                    </p:set>
                                    <p:anim calcmode="lin" valueType="num">
                                      <p:cBhvr additive="base">
                                        <p:cTn id="24" dur="500"/>
                                        <p:tgtEl>
                                          <p:spTgt spid="1192"/>
                                        </p:tgtEl>
                                        <p:attrNameLst>
                                          <p:attrName>ppt_y</p:attrName>
                                        </p:attrNameLst>
                                      </p:cBhvr>
                                      <p:tavLst>
                                        <p:tav tm="0">
                                          <p:val>
                                            <p:strVal val="#ppt_y+#ppt_h*1.125000"/>
                                          </p:val>
                                        </p:tav>
                                        <p:tav tm="100000">
                                          <p:val>
                                            <p:strVal val="#ppt_y"/>
                                          </p:val>
                                        </p:tav>
                                      </p:tavLst>
                                    </p:anim>
                                    <p:animEffect transition="in" filter="wipe(up)">
                                      <p:cBhvr>
                                        <p:cTn id="25" dur="500"/>
                                        <p:tgtEl>
                                          <p:spTgt spid="119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500" fill="hold"/>
                                        <p:tgtEl>
                                          <p:spTgt spid="3"/>
                                        </p:tgtEl>
                                        <p:attrNameLst>
                                          <p:attrName>ppt_w</p:attrName>
                                        </p:attrNameLst>
                                      </p:cBhvr>
                                      <p:tavLst>
                                        <p:tav tm="0">
                                          <p:val>
                                            <p:fltVal val="0"/>
                                          </p:val>
                                        </p:tav>
                                        <p:tav tm="100000">
                                          <p:val>
                                            <p:strVal val="#ppt_w"/>
                                          </p:val>
                                        </p:tav>
                                      </p:tavLst>
                                    </p:anim>
                                    <p:anim calcmode="lin" valueType="num">
                                      <p:cBhvr>
                                        <p:cTn id="31" dur="500" fill="hold"/>
                                        <p:tgtEl>
                                          <p:spTgt spid="3"/>
                                        </p:tgtEl>
                                        <p:attrNameLst>
                                          <p:attrName>ppt_h</p:attrName>
                                        </p:attrNameLst>
                                      </p:cBhvr>
                                      <p:tavLst>
                                        <p:tav tm="0">
                                          <p:val>
                                            <p:fltVal val="0"/>
                                          </p:val>
                                        </p:tav>
                                        <p:tav tm="100000">
                                          <p:val>
                                            <p:strVal val="#ppt_h"/>
                                          </p:val>
                                        </p:tav>
                                      </p:tavLst>
                                    </p:anim>
                                    <p:animEffect transition="in" filter="fade">
                                      <p:cBhvr>
                                        <p:cTn id="32" dur="500"/>
                                        <p:tgtEl>
                                          <p:spTgt spid="3"/>
                                        </p:tgtEl>
                                      </p:cBhvr>
                                    </p:animEffect>
                                  </p:childTnLst>
                                </p:cTn>
                              </p:par>
                              <p:par>
                                <p:cTn id="33" presetID="53" presetClass="entr" presetSubtype="16"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par>
                                <p:cTn id="38" presetID="12" presetClass="entr" presetSubtype="1"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 calcmode="lin" valueType="num">
                                      <p:cBhvr additive="base">
                                        <p:cTn id="40" dur="500"/>
                                        <p:tgtEl>
                                          <p:spTgt spid="19"/>
                                        </p:tgtEl>
                                        <p:attrNameLst>
                                          <p:attrName>ppt_y</p:attrName>
                                        </p:attrNameLst>
                                      </p:cBhvr>
                                      <p:tavLst>
                                        <p:tav tm="0">
                                          <p:val>
                                            <p:strVal val="#ppt_y-#ppt_h*1.125000"/>
                                          </p:val>
                                        </p:tav>
                                        <p:tav tm="100000">
                                          <p:val>
                                            <p:strVal val="#ppt_y"/>
                                          </p:val>
                                        </p:tav>
                                      </p:tavLst>
                                    </p:anim>
                                    <p:animEffect transition="in" filter="wipe(down)">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p:tgtEl>
                                          <p:spTgt spid="10"/>
                                        </p:tgtEl>
                                        <p:attrNameLst>
                                          <p:attrName>ppt_y</p:attrName>
                                        </p:attrNameLst>
                                      </p:cBhvr>
                                      <p:tavLst>
                                        <p:tav tm="0">
                                          <p:val>
                                            <p:strVal val="#ppt_y+#ppt_h*1.125000"/>
                                          </p:val>
                                        </p:tav>
                                        <p:tav tm="100000">
                                          <p:val>
                                            <p:strVal val="#ppt_y"/>
                                          </p:val>
                                        </p:tav>
                                      </p:tavLst>
                                    </p:anim>
                                    <p:animEffect transition="in" filter="wipe(up)">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par>
                                <p:cTn id="55" presetID="12" presetClass="entr" presetSubtype="1"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p:tgtEl>
                                          <p:spTgt spid="20"/>
                                        </p:tgtEl>
                                        <p:attrNameLst>
                                          <p:attrName>ppt_y</p:attrName>
                                        </p:attrNameLst>
                                      </p:cBhvr>
                                      <p:tavLst>
                                        <p:tav tm="0">
                                          <p:val>
                                            <p:strVal val="#ppt_y-#ppt_h*1.125000"/>
                                          </p:val>
                                        </p:tav>
                                        <p:tav tm="100000">
                                          <p:val>
                                            <p:strVal val="#ppt_y"/>
                                          </p:val>
                                        </p:tav>
                                      </p:tavLst>
                                    </p:anim>
                                    <p:animEffect transition="in" filter="wipe(down)">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9" name="Google Shape;1049;p85"/>
          <p:cNvSpPr txBox="1">
            <a:spLocks noGrp="1"/>
          </p:cNvSpPr>
          <p:nvPr>
            <p:ph type="title" idx="2"/>
          </p:nvPr>
        </p:nvSpPr>
        <p:spPr>
          <a:xfrm>
            <a:off x="721969" y="1711836"/>
            <a:ext cx="1977082" cy="527700"/>
          </a:xfrm>
          <a:prstGeom prst="rect">
            <a:avLst/>
          </a:prstGeom>
        </p:spPr>
        <p:txBody>
          <a:bodyPr spcFirstLastPara="1" wrap="square" lIns="91425" tIns="91425" rIns="91425" bIns="91425" anchor="ctr" anchorCtr="0">
            <a:noAutofit/>
          </a:bodyPr>
          <a:lstStyle/>
          <a:p>
            <a:pPr lvl="0"/>
            <a:r>
              <a:rPr lang="en-US" sz="1600" dirty="0"/>
              <a:t>Logistic Regression</a:t>
            </a:r>
            <a:endParaRPr sz="1600" dirty="0"/>
          </a:p>
        </p:txBody>
      </p:sp>
      <p:sp>
        <p:nvSpPr>
          <p:cNvPr id="1050" name="Google Shape;1050;p85"/>
          <p:cNvSpPr txBox="1">
            <a:spLocks noGrp="1"/>
          </p:cNvSpPr>
          <p:nvPr>
            <p:ph type="subTitle" idx="1"/>
          </p:nvPr>
        </p:nvSpPr>
        <p:spPr>
          <a:xfrm>
            <a:off x="181920" y="2157358"/>
            <a:ext cx="3036267" cy="843865"/>
          </a:xfrm>
          <a:prstGeom prst="rect">
            <a:avLst/>
          </a:prstGeom>
        </p:spPr>
        <p:txBody>
          <a:bodyPr spcFirstLastPara="1" wrap="square" lIns="91425" tIns="91425" rIns="91425" bIns="91425" anchor="ctr" anchorCtr="0">
            <a:noAutofit/>
          </a:bodyPr>
          <a:lstStyle/>
          <a:p>
            <a:pPr marL="0" lvl="0" indent="0"/>
            <a:r>
              <a:rPr lang="en-US" sz="1200" dirty="0">
                <a:latin typeface="Times New Roman" panose="02020603050405020304" pitchFamily="18" charset="0"/>
              </a:rPr>
              <a:t>Logistic regression is used to build a predictive model for subscribers. Pipelines are used to train and fit the model and evaluation was done using accuracy and ROC</a:t>
            </a:r>
            <a:endParaRPr sz="1200" dirty="0"/>
          </a:p>
        </p:txBody>
      </p:sp>
      <p:sp>
        <p:nvSpPr>
          <p:cNvPr id="1051" name="Google Shape;1051;p85"/>
          <p:cNvSpPr txBox="1">
            <a:spLocks noGrp="1"/>
          </p:cNvSpPr>
          <p:nvPr>
            <p:ph type="title" idx="3"/>
          </p:nvPr>
        </p:nvSpPr>
        <p:spPr>
          <a:xfrm>
            <a:off x="3797696" y="1782135"/>
            <a:ext cx="1563355" cy="387102"/>
          </a:xfrm>
          <a:prstGeom prst="rect">
            <a:avLst/>
          </a:prstGeom>
        </p:spPr>
        <p:txBody>
          <a:bodyPr spcFirstLastPara="1" wrap="square" lIns="91425" tIns="91425" rIns="91425" bIns="91425" anchor="ctr" anchorCtr="0">
            <a:noAutofit/>
          </a:bodyPr>
          <a:lstStyle/>
          <a:p>
            <a:r>
              <a:rPr lang="en-US" sz="1600" dirty="0"/>
              <a:t>Decision Tree</a:t>
            </a:r>
            <a:endParaRPr sz="1600" dirty="0"/>
          </a:p>
        </p:txBody>
      </p:sp>
      <p:sp>
        <p:nvSpPr>
          <p:cNvPr id="1052" name="Google Shape;1052;p85"/>
          <p:cNvSpPr txBox="1">
            <a:spLocks noGrp="1"/>
          </p:cNvSpPr>
          <p:nvPr>
            <p:ph type="subTitle" idx="4"/>
          </p:nvPr>
        </p:nvSpPr>
        <p:spPr>
          <a:xfrm>
            <a:off x="3290864" y="2239536"/>
            <a:ext cx="2494237" cy="1333553"/>
          </a:xfrm>
          <a:prstGeom prst="rect">
            <a:avLst/>
          </a:prstGeom>
        </p:spPr>
        <p:txBody>
          <a:bodyPr spcFirstLastPara="1" wrap="square" lIns="91425" tIns="91425" rIns="91425" bIns="91425" anchor="ctr" anchorCtr="0">
            <a:noAutofit/>
          </a:bodyPr>
          <a:lstStyle/>
          <a:p>
            <a:pPr marL="139700" indent="0" fontAlgn="base">
              <a:spcAft>
                <a:spcPts val="1200"/>
              </a:spcAft>
            </a:pPr>
            <a:r>
              <a:rPr lang="en-US" sz="1200" dirty="0">
                <a:latin typeface="Times New Roman" panose="02020603050405020304" pitchFamily="18" charset="0"/>
              </a:rPr>
              <a:t>Decision trees were used to build a model for predicting subscribers. The evaluation was done using accuracy and ROC.</a:t>
            </a:r>
          </a:p>
          <a:p>
            <a:pPr marL="139700" indent="0" fontAlgn="base">
              <a:spcAft>
                <a:spcPts val="1200"/>
              </a:spcAft>
            </a:pPr>
            <a:r>
              <a:rPr lang="en-US" sz="1200" dirty="0">
                <a:latin typeface="Times New Roman" panose="02020603050405020304" pitchFamily="18" charset="0"/>
              </a:rPr>
              <a:t>The results of accuracy and ROC are below:</a:t>
            </a:r>
          </a:p>
        </p:txBody>
      </p:sp>
      <p:sp>
        <p:nvSpPr>
          <p:cNvPr id="1053" name="Google Shape;1053;p85"/>
          <p:cNvSpPr txBox="1">
            <a:spLocks noGrp="1"/>
          </p:cNvSpPr>
          <p:nvPr>
            <p:ph type="title" idx="5"/>
          </p:nvPr>
        </p:nvSpPr>
        <p:spPr>
          <a:xfrm>
            <a:off x="6615359" y="1816425"/>
            <a:ext cx="1613466" cy="333657"/>
          </a:xfrm>
          <a:prstGeom prst="rect">
            <a:avLst/>
          </a:prstGeom>
        </p:spPr>
        <p:txBody>
          <a:bodyPr spcFirstLastPara="1" wrap="square" lIns="91425" tIns="91425" rIns="91425" bIns="91425" anchor="ctr" anchorCtr="0">
            <a:noAutofit/>
          </a:bodyPr>
          <a:lstStyle/>
          <a:p>
            <a:pPr lvl="0"/>
            <a:r>
              <a:rPr lang="en-US" sz="1600" dirty="0"/>
              <a:t>Random Forest</a:t>
            </a:r>
            <a:endParaRPr sz="1600" dirty="0"/>
          </a:p>
        </p:txBody>
      </p:sp>
      <p:sp>
        <p:nvSpPr>
          <p:cNvPr id="1054" name="Google Shape;1054;p85"/>
          <p:cNvSpPr txBox="1">
            <a:spLocks noGrp="1"/>
          </p:cNvSpPr>
          <p:nvPr>
            <p:ph type="subTitle" idx="6"/>
          </p:nvPr>
        </p:nvSpPr>
        <p:spPr>
          <a:xfrm>
            <a:off x="5962109" y="2239536"/>
            <a:ext cx="2978889" cy="1776401"/>
          </a:xfrm>
          <a:prstGeom prst="rect">
            <a:avLst/>
          </a:prstGeom>
        </p:spPr>
        <p:txBody>
          <a:bodyPr spcFirstLastPara="1" wrap="square" lIns="91425" tIns="91425" rIns="91425" bIns="91425" anchor="ctr" anchorCtr="0">
            <a:noAutofit/>
          </a:bodyPr>
          <a:lstStyle/>
          <a:p>
            <a:pPr marL="0" lvl="0" indent="0"/>
            <a:r>
              <a:rPr lang="en-US" sz="1200" dirty="0">
                <a:latin typeface="Times New Roman" panose="02020603050405020304" pitchFamily="18" charset="0"/>
              </a:rPr>
              <a:t>Random forest is used to build a more complex model for predicting subscribers. The evaluation was done using the same metrics as decision trees. Multiple methods were used to compare their performance and identify the most effective approach for predicting subscribers in this dataset.</a:t>
            </a:r>
          </a:p>
          <a:p>
            <a:pPr marL="0" lvl="0" indent="0"/>
            <a:endParaRPr lang="en-US" sz="1200" dirty="0">
              <a:latin typeface="Times New Roman" panose="02020603050405020304" pitchFamily="18" charset="0"/>
            </a:endParaRPr>
          </a:p>
          <a:p>
            <a:pPr marL="0" indent="0"/>
            <a:r>
              <a:rPr lang="en-US" sz="1200" dirty="0">
                <a:latin typeface="Times New Roman" panose="02020603050405020304" pitchFamily="18" charset="0"/>
              </a:rPr>
              <a:t>The results of accuracy and ROC are below:</a:t>
            </a:r>
          </a:p>
          <a:p>
            <a:pPr marL="0" lvl="0" indent="0"/>
            <a:endParaRPr sz="1200" dirty="0"/>
          </a:p>
        </p:txBody>
      </p:sp>
      <p:sp>
        <p:nvSpPr>
          <p:cNvPr id="1070" name="Google Shape;1070;p85"/>
          <p:cNvSpPr/>
          <p:nvPr/>
        </p:nvSpPr>
        <p:spPr>
          <a:xfrm>
            <a:off x="1464768" y="1211031"/>
            <a:ext cx="470572" cy="5276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5"/>
          <p:cNvSpPr/>
          <p:nvPr/>
        </p:nvSpPr>
        <p:spPr>
          <a:xfrm>
            <a:off x="4336714" y="1198449"/>
            <a:ext cx="470572" cy="5276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5"/>
          <p:cNvSpPr/>
          <p:nvPr/>
        </p:nvSpPr>
        <p:spPr>
          <a:xfrm>
            <a:off x="7250711" y="1216717"/>
            <a:ext cx="470572" cy="527699"/>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3" name="Google Shape;1073;p85"/>
          <p:cNvCxnSpPr/>
          <p:nvPr/>
        </p:nvCxnSpPr>
        <p:spPr>
          <a:xfrm>
            <a:off x="524920" y="2156025"/>
            <a:ext cx="2336400" cy="0"/>
          </a:xfrm>
          <a:prstGeom prst="straightConnector1">
            <a:avLst/>
          </a:prstGeom>
          <a:noFill/>
          <a:ln w="9525" cap="flat" cmpd="sng">
            <a:solidFill>
              <a:schemeClr val="dk1"/>
            </a:solidFill>
            <a:prstDash val="solid"/>
            <a:round/>
            <a:headEnd type="none" w="med" len="med"/>
            <a:tailEnd type="none" w="med" len="med"/>
          </a:ln>
        </p:spPr>
      </p:cxnSp>
      <p:cxnSp>
        <p:nvCxnSpPr>
          <p:cNvPr id="1074" name="Google Shape;1074;p85"/>
          <p:cNvCxnSpPr/>
          <p:nvPr/>
        </p:nvCxnSpPr>
        <p:spPr>
          <a:xfrm>
            <a:off x="6261555" y="2142514"/>
            <a:ext cx="2336400" cy="0"/>
          </a:xfrm>
          <a:prstGeom prst="straightConnector1">
            <a:avLst/>
          </a:prstGeom>
          <a:noFill/>
          <a:ln w="9525" cap="flat" cmpd="sng">
            <a:solidFill>
              <a:schemeClr val="dk1"/>
            </a:solidFill>
            <a:prstDash val="solid"/>
            <a:round/>
            <a:headEnd type="none" w="med" len="med"/>
            <a:tailEnd type="none" w="med" len="med"/>
          </a:ln>
        </p:spPr>
      </p:cxnSp>
      <p:cxnSp>
        <p:nvCxnSpPr>
          <p:cNvPr id="1075" name="Google Shape;1075;p85"/>
          <p:cNvCxnSpPr/>
          <p:nvPr/>
        </p:nvCxnSpPr>
        <p:spPr>
          <a:xfrm>
            <a:off x="3407604" y="2156025"/>
            <a:ext cx="2336400" cy="0"/>
          </a:xfrm>
          <a:prstGeom prst="straightConnector1">
            <a:avLst/>
          </a:prstGeom>
          <a:noFill/>
          <a:ln w="9525" cap="flat" cmpd="sng">
            <a:solidFill>
              <a:schemeClr val="dk1"/>
            </a:solidFill>
            <a:prstDash val="solid"/>
            <a:round/>
            <a:headEnd type="none" w="med" len="med"/>
            <a:tailEnd type="none" w="med" len="med"/>
          </a:ln>
        </p:spPr>
      </p:cxnSp>
      <p:cxnSp>
        <p:nvCxnSpPr>
          <p:cNvPr id="1082" name="Google Shape;1082;p85"/>
          <p:cNvCxnSpPr>
            <a:cxnSpLocks/>
          </p:cNvCxnSpPr>
          <p:nvPr/>
        </p:nvCxnSpPr>
        <p:spPr>
          <a:xfrm>
            <a:off x="3223813" y="1101623"/>
            <a:ext cx="12978" cy="3911811"/>
          </a:xfrm>
          <a:prstGeom prst="straightConnector1">
            <a:avLst/>
          </a:prstGeom>
          <a:noFill/>
          <a:ln w="9525" cap="flat" cmpd="sng">
            <a:solidFill>
              <a:schemeClr val="dk1"/>
            </a:solidFill>
            <a:prstDash val="solid"/>
            <a:round/>
            <a:headEnd type="none" w="med" len="med"/>
            <a:tailEnd type="none" w="med" len="med"/>
          </a:ln>
        </p:spPr>
      </p:cxnSp>
      <p:pic>
        <p:nvPicPr>
          <p:cNvPr id="8" name="Picture 7" descr="A black background with a black square&#10;&#10;Description automatically generated with medium confidence">
            <a:extLst>
              <a:ext uri="{FF2B5EF4-FFF2-40B4-BE49-F238E27FC236}">
                <a16:creationId xmlns:a16="http://schemas.microsoft.com/office/drawing/2014/main" id="{A93633DB-F3EF-2A24-F21E-8517CD6FAEF6}"/>
              </a:ext>
            </a:extLst>
          </p:cNvPr>
          <p:cNvPicPr>
            <a:picLocks noChangeAspect="1"/>
          </p:cNvPicPr>
          <p:nvPr/>
        </p:nvPicPr>
        <p:blipFill>
          <a:blip r:embed="rId3"/>
          <a:stretch>
            <a:fillRect/>
          </a:stretch>
        </p:blipFill>
        <p:spPr>
          <a:xfrm>
            <a:off x="1589014" y="1375779"/>
            <a:ext cx="241465" cy="241465"/>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8B7CDBBA-F430-7380-A738-2923B9CA67AC}"/>
              </a:ext>
            </a:extLst>
          </p:cNvPr>
          <p:cNvPicPr>
            <a:picLocks noChangeAspect="1"/>
          </p:cNvPicPr>
          <p:nvPr/>
        </p:nvPicPr>
        <p:blipFill>
          <a:blip r:embed="rId4"/>
          <a:stretch>
            <a:fillRect/>
          </a:stretch>
        </p:blipFill>
        <p:spPr>
          <a:xfrm>
            <a:off x="4431523" y="1324838"/>
            <a:ext cx="280953" cy="280953"/>
          </a:xfrm>
          <a:prstGeom prst="rect">
            <a:avLst/>
          </a:prstGeom>
        </p:spPr>
      </p:pic>
      <p:pic>
        <p:nvPicPr>
          <p:cNvPr id="14" name="Picture 13" descr="A black background with a black square&#10;&#10;Description automatically generated with medium confidence">
            <a:extLst>
              <a:ext uri="{FF2B5EF4-FFF2-40B4-BE49-F238E27FC236}">
                <a16:creationId xmlns:a16="http://schemas.microsoft.com/office/drawing/2014/main" id="{88E9C0CF-C8CD-B313-A6B9-DF1271D8F172}"/>
              </a:ext>
            </a:extLst>
          </p:cNvPr>
          <p:cNvPicPr>
            <a:picLocks noChangeAspect="1"/>
          </p:cNvPicPr>
          <p:nvPr/>
        </p:nvPicPr>
        <p:blipFill>
          <a:blip r:embed="rId5"/>
          <a:stretch>
            <a:fillRect/>
          </a:stretch>
        </p:blipFill>
        <p:spPr>
          <a:xfrm>
            <a:off x="7304560" y="1299407"/>
            <a:ext cx="362874" cy="362874"/>
          </a:xfrm>
          <a:prstGeom prst="rect">
            <a:avLst/>
          </a:prstGeom>
        </p:spPr>
      </p:pic>
      <p:pic>
        <p:nvPicPr>
          <p:cNvPr id="15" name="Picture 14">
            <a:extLst>
              <a:ext uri="{FF2B5EF4-FFF2-40B4-BE49-F238E27FC236}">
                <a16:creationId xmlns:a16="http://schemas.microsoft.com/office/drawing/2014/main" id="{409D8984-A10D-A380-0DAF-CA0C497F730B}"/>
              </a:ext>
            </a:extLst>
          </p:cNvPr>
          <p:cNvPicPr>
            <a:picLocks noChangeAspect="1"/>
          </p:cNvPicPr>
          <p:nvPr/>
        </p:nvPicPr>
        <p:blipFill rotWithShape="1">
          <a:blip r:embed="rId6"/>
          <a:srcRect t="7829" r="50642" b="32608"/>
          <a:stretch/>
        </p:blipFill>
        <p:spPr>
          <a:xfrm>
            <a:off x="1011545" y="3057528"/>
            <a:ext cx="1361799" cy="1249284"/>
          </a:xfrm>
          <a:prstGeom prst="rect">
            <a:avLst/>
          </a:prstGeom>
        </p:spPr>
      </p:pic>
      <p:pic>
        <p:nvPicPr>
          <p:cNvPr id="16" name="Picture 15">
            <a:extLst>
              <a:ext uri="{FF2B5EF4-FFF2-40B4-BE49-F238E27FC236}">
                <a16:creationId xmlns:a16="http://schemas.microsoft.com/office/drawing/2014/main" id="{4B1E7312-1F68-1CF6-5358-C64EEE47DD79}"/>
              </a:ext>
            </a:extLst>
          </p:cNvPr>
          <p:cNvPicPr>
            <a:picLocks noChangeAspect="1"/>
          </p:cNvPicPr>
          <p:nvPr/>
        </p:nvPicPr>
        <p:blipFill rotWithShape="1">
          <a:blip r:embed="rId6"/>
          <a:srcRect t="82111" r="15332" b="2514"/>
          <a:stretch/>
        </p:blipFill>
        <p:spPr>
          <a:xfrm>
            <a:off x="310669" y="4411627"/>
            <a:ext cx="2798153" cy="386262"/>
          </a:xfrm>
          <a:prstGeom prst="rect">
            <a:avLst/>
          </a:prstGeom>
        </p:spPr>
      </p:pic>
      <p:cxnSp>
        <p:nvCxnSpPr>
          <p:cNvPr id="20" name="Google Shape;1082;p85">
            <a:extLst>
              <a:ext uri="{FF2B5EF4-FFF2-40B4-BE49-F238E27FC236}">
                <a16:creationId xmlns:a16="http://schemas.microsoft.com/office/drawing/2014/main" id="{170C9F4B-FAEF-528F-CCF0-075709100BD8}"/>
              </a:ext>
            </a:extLst>
          </p:cNvPr>
          <p:cNvCxnSpPr>
            <a:cxnSpLocks/>
          </p:cNvCxnSpPr>
          <p:nvPr/>
        </p:nvCxnSpPr>
        <p:spPr>
          <a:xfrm>
            <a:off x="5914817" y="1101623"/>
            <a:ext cx="12978" cy="3911811"/>
          </a:xfrm>
          <a:prstGeom prst="straightConnector1">
            <a:avLst/>
          </a:prstGeom>
          <a:noFill/>
          <a:ln w="9525" cap="flat" cmpd="sng">
            <a:solidFill>
              <a:schemeClr val="dk1"/>
            </a:solidFill>
            <a:prstDash val="solid"/>
            <a:round/>
            <a:headEnd type="none" w="med" len="med"/>
            <a:tailEnd type="none" w="med" len="med"/>
          </a:ln>
        </p:spPr>
      </p:cxnSp>
      <p:pic>
        <p:nvPicPr>
          <p:cNvPr id="21" name="Picture 20">
            <a:extLst>
              <a:ext uri="{FF2B5EF4-FFF2-40B4-BE49-F238E27FC236}">
                <a16:creationId xmlns:a16="http://schemas.microsoft.com/office/drawing/2014/main" id="{8FCAD6F7-A41D-ED13-8815-62E1C15A8E78}"/>
              </a:ext>
            </a:extLst>
          </p:cNvPr>
          <p:cNvPicPr>
            <a:picLocks noChangeAspect="1"/>
          </p:cNvPicPr>
          <p:nvPr/>
        </p:nvPicPr>
        <p:blipFill rotWithShape="1">
          <a:blip r:embed="rId7"/>
          <a:srcRect r="21443" b="1890"/>
          <a:stretch/>
        </p:blipFill>
        <p:spPr>
          <a:xfrm>
            <a:off x="3493212" y="3564510"/>
            <a:ext cx="2251988" cy="334056"/>
          </a:xfrm>
          <a:prstGeom prst="rect">
            <a:avLst/>
          </a:prstGeom>
        </p:spPr>
      </p:pic>
      <p:pic>
        <p:nvPicPr>
          <p:cNvPr id="22" name="Picture 21">
            <a:extLst>
              <a:ext uri="{FF2B5EF4-FFF2-40B4-BE49-F238E27FC236}">
                <a16:creationId xmlns:a16="http://schemas.microsoft.com/office/drawing/2014/main" id="{4ABD3B44-60CC-F02F-D7F9-3B37E3E7842F}"/>
              </a:ext>
            </a:extLst>
          </p:cNvPr>
          <p:cNvPicPr>
            <a:picLocks noChangeAspect="1"/>
          </p:cNvPicPr>
          <p:nvPr/>
        </p:nvPicPr>
        <p:blipFill rotWithShape="1">
          <a:blip r:embed="rId8"/>
          <a:srcRect t="12037" r="15751" b="25390"/>
          <a:stretch/>
        </p:blipFill>
        <p:spPr>
          <a:xfrm>
            <a:off x="6057511" y="3961016"/>
            <a:ext cx="2870509" cy="388642"/>
          </a:xfrm>
          <a:prstGeom prst="rect">
            <a:avLst/>
          </a:prstGeom>
        </p:spPr>
      </p:pic>
      <p:sp>
        <p:nvSpPr>
          <p:cNvPr id="5" name="Google Shape;1191;p92">
            <a:extLst>
              <a:ext uri="{FF2B5EF4-FFF2-40B4-BE49-F238E27FC236}">
                <a16:creationId xmlns:a16="http://schemas.microsoft.com/office/drawing/2014/main" id="{74B5B5B1-79CE-61EF-B19A-0509941280EF}"/>
              </a:ext>
            </a:extLst>
          </p:cNvPr>
          <p:cNvSpPr txBox="1">
            <a:spLocks noGrp="1"/>
          </p:cNvSpPr>
          <p:nvPr>
            <p:ph type="title"/>
          </p:nvPr>
        </p:nvSpPr>
        <p:spPr>
          <a:xfrm>
            <a:off x="1125832" y="140952"/>
            <a:ext cx="7002640" cy="853373"/>
          </a:xfrm>
          <a:prstGeom prst="rect">
            <a:avLst/>
          </a:prstGeom>
        </p:spPr>
        <p:txBody>
          <a:bodyPr spcFirstLastPara="1" wrap="square" lIns="91425" tIns="91425" rIns="91425" bIns="91425" anchor="ctr" anchorCtr="0">
            <a:noAutofit/>
          </a:bodyPr>
          <a:lstStyle/>
          <a:p>
            <a:pPr lvl="0" algn="ctr">
              <a:buSzPts val="1100"/>
            </a:pPr>
            <a:r>
              <a:rPr lang="en-US" dirty="0"/>
              <a:t>EXPERIMENTAL RESULTS AND ANALYSIS</a:t>
            </a:r>
            <a:endParaRPr dirty="0"/>
          </a:p>
        </p:txBody>
      </p:sp>
      <p:cxnSp>
        <p:nvCxnSpPr>
          <p:cNvPr id="6" name="Google Shape;1200;p92">
            <a:extLst>
              <a:ext uri="{FF2B5EF4-FFF2-40B4-BE49-F238E27FC236}">
                <a16:creationId xmlns:a16="http://schemas.microsoft.com/office/drawing/2014/main" id="{22EF560D-3CC7-BBD8-CFF5-4CBA48A7171B}"/>
              </a:ext>
            </a:extLst>
          </p:cNvPr>
          <p:cNvCxnSpPr>
            <a:cxnSpLocks/>
          </p:cNvCxnSpPr>
          <p:nvPr/>
        </p:nvCxnSpPr>
        <p:spPr>
          <a:xfrm>
            <a:off x="1334814" y="887076"/>
            <a:ext cx="6558455" cy="0"/>
          </a:xfrm>
          <a:prstGeom prst="straightConnector1">
            <a:avLst/>
          </a:prstGeom>
          <a:noFill/>
          <a:ln w="9525" cap="flat" cmpd="sng">
            <a:solidFill>
              <a:schemeClr val="dk1"/>
            </a:solidFill>
            <a:prstDash val="solid"/>
            <a:round/>
            <a:headEnd type="none" w="med" len="med"/>
            <a:tailEnd type="none" w="med" len="med"/>
          </a:ln>
        </p:spPr>
      </p:cxnSp>
      <p:cxnSp>
        <p:nvCxnSpPr>
          <p:cNvPr id="7" name="Google Shape;1201;p92">
            <a:extLst>
              <a:ext uri="{FF2B5EF4-FFF2-40B4-BE49-F238E27FC236}">
                <a16:creationId xmlns:a16="http://schemas.microsoft.com/office/drawing/2014/main" id="{0D2F9597-5D97-D6C9-EF4A-9E7A63875FC4}"/>
              </a:ext>
            </a:extLst>
          </p:cNvPr>
          <p:cNvCxnSpPr>
            <a:cxnSpLocks/>
          </p:cNvCxnSpPr>
          <p:nvPr/>
        </p:nvCxnSpPr>
        <p:spPr>
          <a:xfrm>
            <a:off x="1334814" y="235635"/>
            <a:ext cx="655845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2" presetClass="entr" presetSubtype="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ppt_x</p:attrName>
                                        </p:attrNameLst>
                                      </p:cBhvr>
                                      <p:tavLst>
                                        <p:tav tm="0">
                                          <p:val>
                                            <p:strVal val="#ppt_x+#ppt_w*1.125000"/>
                                          </p:val>
                                        </p:tav>
                                        <p:tav tm="100000">
                                          <p:val>
                                            <p:strVal val="#ppt_x"/>
                                          </p:val>
                                        </p:tav>
                                      </p:tavLst>
                                    </p:anim>
                                    <p:animEffect transition="in" filter="wipe(left)">
                                      <p:cBhvr>
                                        <p:cTn id="12" dur="500"/>
                                        <p:tgtEl>
                                          <p:spTgt spid="6"/>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fltVal val="0"/>
                                          </p:val>
                                        </p:tav>
                                        <p:tav tm="100000">
                                          <p:val>
                                            <p:strVal val="#ppt_w"/>
                                          </p:val>
                                        </p:tav>
                                      </p:tavLst>
                                    </p:anim>
                                    <p:anim calcmode="lin" valueType="num">
                                      <p:cBhvr>
                                        <p:cTn id="17" dur="1000" fill="hold"/>
                                        <p:tgtEl>
                                          <p:spTgt spid="5"/>
                                        </p:tgtEl>
                                        <p:attrNameLst>
                                          <p:attrName>ppt_h</p:attrName>
                                        </p:attrNameLst>
                                      </p:cBhvr>
                                      <p:tavLst>
                                        <p:tav tm="0">
                                          <p:val>
                                            <p:fltVal val="0"/>
                                          </p:val>
                                        </p:tav>
                                        <p:tav tm="100000">
                                          <p:val>
                                            <p:strVal val="#ppt_h"/>
                                          </p:val>
                                        </p:tav>
                                      </p:tavLst>
                                    </p:anim>
                                    <p:anim calcmode="lin" valueType="num">
                                      <p:cBhvr>
                                        <p:cTn id="18" dur="1000" fill="hold"/>
                                        <p:tgtEl>
                                          <p:spTgt spid="5"/>
                                        </p:tgtEl>
                                        <p:attrNameLst>
                                          <p:attrName>style.rotation</p:attrName>
                                        </p:attrNameLst>
                                      </p:cBhvr>
                                      <p:tavLst>
                                        <p:tav tm="0">
                                          <p:val>
                                            <p:fltVal val="90"/>
                                          </p:val>
                                        </p:tav>
                                        <p:tav tm="100000">
                                          <p:val>
                                            <p:fltVal val="0"/>
                                          </p:val>
                                        </p:tav>
                                      </p:tavLst>
                                    </p:anim>
                                    <p:animEffect transition="in" filter="fade">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070"/>
                                        </p:tgtEl>
                                        <p:attrNameLst>
                                          <p:attrName>style.visibility</p:attrName>
                                        </p:attrNameLst>
                                      </p:cBhvr>
                                      <p:to>
                                        <p:strVal val="visible"/>
                                      </p:to>
                                    </p:set>
                                    <p:animEffect transition="in" filter="fade">
                                      <p:cBhvr>
                                        <p:cTn id="24" dur="1000"/>
                                        <p:tgtEl>
                                          <p:spTgt spid="1070"/>
                                        </p:tgtEl>
                                      </p:cBhvr>
                                    </p:animEffect>
                                  </p:childTnLst>
                                </p:cTn>
                              </p:par>
                              <p:par>
                                <p:cTn id="25" presetID="53" presetClass="entr" presetSubtype="16"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500" fill="hold"/>
                                        <p:tgtEl>
                                          <p:spTgt spid="8"/>
                                        </p:tgtEl>
                                        <p:attrNameLst>
                                          <p:attrName>ppt_w</p:attrName>
                                        </p:attrNameLst>
                                      </p:cBhvr>
                                      <p:tavLst>
                                        <p:tav tm="0">
                                          <p:val>
                                            <p:fltVal val="0"/>
                                          </p:val>
                                        </p:tav>
                                        <p:tav tm="100000">
                                          <p:val>
                                            <p:strVal val="#ppt_w"/>
                                          </p:val>
                                        </p:tav>
                                      </p:tavLst>
                                    </p:anim>
                                    <p:anim calcmode="lin" valueType="num">
                                      <p:cBhvr>
                                        <p:cTn id="28" dur="500" fill="hold"/>
                                        <p:tgtEl>
                                          <p:spTgt spid="8"/>
                                        </p:tgtEl>
                                        <p:attrNameLst>
                                          <p:attrName>ppt_h</p:attrName>
                                        </p:attrNameLst>
                                      </p:cBhvr>
                                      <p:tavLst>
                                        <p:tav tm="0">
                                          <p:val>
                                            <p:fltVal val="0"/>
                                          </p:val>
                                        </p:tav>
                                        <p:tav tm="100000">
                                          <p:val>
                                            <p:strVal val="#ppt_h"/>
                                          </p:val>
                                        </p:tav>
                                      </p:tavLst>
                                    </p:anim>
                                    <p:animEffect transition="in" filter="fade">
                                      <p:cBhvr>
                                        <p:cTn id="29" dur="500"/>
                                        <p:tgtEl>
                                          <p:spTgt spid="8"/>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1049"/>
                                        </p:tgtEl>
                                        <p:attrNameLst>
                                          <p:attrName>style.visibility</p:attrName>
                                        </p:attrNameLst>
                                      </p:cBhvr>
                                      <p:to>
                                        <p:strVal val="visible"/>
                                      </p:to>
                                    </p:set>
                                    <p:animEffect transition="in" filter="wipe(up)">
                                      <p:cBhvr>
                                        <p:cTn id="33" dur="500"/>
                                        <p:tgtEl>
                                          <p:spTgt spid="1049"/>
                                        </p:tgtEl>
                                      </p:cBhvr>
                                    </p:animEffect>
                                  </p:childTnLst>
                                </p:cTn>
                              </p:par>
                            </p:childTnLst>
                          </p:cTn>
                        </p:par>
                        <p:par>
                          <p:cTn id="34" fill="hold">
                            <p:stCondLst>
                              <p:cond delay="1500"/>
                            </p:stCondLst>
                            <p:childTnLst>
                              <p:par>
                                <p:cTn id="35" presetID="53" presetClass="entr" presetSubtype="16" fill="hold" nodeType="afterEffect">
                                  <p:stCondLst>
                                    <p:cond delay="0"/>
                                  </p:stCondLst>
                                  <p:childTnLst>
                                    <p:set>
                                      <p:cBhvr>
                                        <p:cTn id="36" dur="1" fill="hold">
                                          <p:stCondLst>
                                            <p:cond delay="0"/>
                                          </p:stCondLst>
                                        </p:cTn>
                                        <p:tgtEl>
                                          <p:spTgt spid="1073"/>
                                        </p:tgtEl>
                                        <p:attrNameLst>
                                          <p:attrName>style.visibility</p:attrName>
                                        </p:attrNameLst>
                                      </p:cBhvr>
                                      <p:to>
                                        <p:strVal val="visible"/>
                                      </p:to>
                                    </p:set>
                                    <p:anim calcmode="lin" valueType="num">
                                      <p:cBhvr>
                                        <p:cTn id="37" dur="500" fill="hold"/>
                                        <p:tgtEl>
                                          <p:spTgt spid="1073"/>
                                        </p:tgtEl>
                                        <p:attrNameLst>
                                          <p:attrName>ppt_w</p:attrName>
                                        </p:attrNameLst>
                                      </p:cBhvr>
                                      <p:tavLst>
                                        <p:tav tm="0">
                                          <p:val>
                                            <p:fltVal val="0"/>
                                          </p:val>
                                        </p:tav>
                                        <p:tav tm="100000">
                                          <p:val>
                                            <p:strVal val="#ppt_w"/>
                                          </p:val>
                                        </p:tav>
                                      </p:tavLst>
                                    </p:anim>
                                    <p:anim calcmode="lin" valueType="num">
                                      <p:cBhvr>
                                        <p:cTn id="38" dur="500" fill="hold"/>
                                        <p:tgtEl>
                                          <p:spTgt spid="1073"/>
                                        </p:tgtEl>
                                        <p:attrNameLst>
                                          <p:attrName>ppt_h</p:attrName>
                                        </p:attrNameLst>
                                      </p:cBhvr>
                                      <p:tavLst>
                                        <p:tav tm="0">
                                          <p:val>
                                            <p:fltVal val="0"/>
                                          </p:val>
                                        </p:tav>
                                        <p:tav tm="100000">
                                          <p:val>
                                            <p:strVal val="#ppt_h"/>
                                          </p:val>
                                        </p:tav>
                                      </p:tavLst>
                                    </p:anim>
                                    <p:animEffect transition="in" filter="fade">
                                      <p:cBhvr>
                                        <p:cTn id="39" dur="500"/>
                                        <p:tgtEl>
                                          <p:spTgt spid="107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050"/>
                                        </p:tgtEl>
                                        <p:attrNameLst>
                                          <p:attrName>style.visibility</p:attrName>
                                        </p:attrNameLst>
                                      </p:cBhvr>
                                      <p:to>
                                        <p:strVal val="visible"/>
                                      </p:to>
                                    </p:set>
                                    <p:animEffect transition="in" filter="wipe(up)">
                                      <p:cBhvr>
                                        <p:cTn id="44" dur="500"/>
                                        <p:tgtEl>
                                          <p:spTgt spid="1050"/>
                                        </p:tgtEl>
                                      </p:cBhvr>
                                    </p:animEffect>
                                  </p:childTnLst>
                                </p:cTn>
                              </p:par>
                            </p:childTnLst>
                          </p:cTn>
                        </p:par>
                        <p:par>
                          <p:cTn id="45" fill="hold">
                            <p:stCondLst>
                              <p:cond delay="500"/>
                            </p:stCondLst>
                            <p:childTnLst>
                              <p:par>
                                <p:cTn id="46" presetID="53" presetClass="entr" presetSubtype="16"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p:cTn id="48" dur="500" fill="hold"/>
                                        <p:tgtEl>
                                          <p:spTgt spid="15"/>
                                        </p:tgtEl>
                                        <p:attrNameLst>
                                          <p:attrName>ppt_w</p:attrName>
                                        </p:attrNameLst>
                                      </p:cBhvr>
                                      <p:tavLst>
                                        <p:tav tm="0">
                                          <p:val>
                                            <p:fltVal val="0"/>
                                          </p:val>
                                        </p:tav>
                                        <p:tav tm="100000">
                                          <p:val>
                                            <p:strVal val="#ppt_w"/>
                                          </p:val>
                                        </p:tav>
                                      </p:tavLst>
                                    </p:anim>
                                    <p:anim calcmode="lin" valueType="num">
                                      <p:cBhvr>
                                        <p:cTn id="49" dur="500" fill="hold"/>
                                        <p:tgtEl>
                                          <p:spTgt spid="15"/>
                                        </p:tgtEl>
                                        <p:attrNameLst>
                                          <p:attrName>ppt_h</p:attrName>
                                        </p:attrNameLst>
                                      </p:cBhvr>
                                      <p:tavLst>
                                        <p:tav tm="0">
                                          <p:val>
                                            <p:fltVal val="0"/>
                                          </p:val>
                                        </p:tav>
                                        <p:tav tm="100000">
                                          <p:val>
                                            <p:strVal val="#ppt_h"/>
                                          </p:val>
                                        </p:tav>
                                      </p:tavLst>
                                    </p:anim>
                                    <p:animEffect transition="in" filter="fade">
                                      <p:cBhvr>
                                        <p:cTn id="50" dur="500"/>
                                        <p:tgtEl>
                                          <p:spTgt spid="15"/>
                                        </p:tgtEl>
                                      </p:cBhvr>
                                    </p:animEffect>
                                  </p:childTnLst>
                                </p:cTn>
                              </p:par>
                            </p:childTnLst>
                          </p:cTn>
                        </p:par>
                        <p:par>
                          <p:cTn id="51" fill="hold">
                            <p:stCondLst>
                              <p:cond delay="1000"/>
                            </p:stCondLst>
                            <p:childTnLst>
                              <p:par>
                                <p:cTn id="52" presetID="22" presetClass="entr" presetSubtype="1"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up)">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1" fill="hold" nodeType="clickEffect">
                                  <p:stCondLst>
                                    <p:cond delay="0"/>
                                  </p:stCondLst>
                                  <p:childTnLst>
                                    <p:set>
                                      <p:cBhvr>
                                        <p:cTn id="58" dur="1" fill="hold">
                                          <p:stCondLst>
                                            <p:cond delay="0"/>
                                          </p:stCondLst>
                                        </p:cTn>
                                        <p:tgtEl>
                                          <p:spTgt spid="1082"/>
                                        </p:tgtEl>
                                        <p:attrNameLst>
                                          <p:attrName>style.visibility</p:attrName>
                                        </p:attrNameLst>
                                      </p:cBhvr>
                                      <p:to>
                                        <p:strVal val="visible"/>
                                      </p:to>
                                    </p:set>
                                    <p:animEffect transition="in" filter="wipe(up)">
                                      <p:cBhvr>
                                        <p:cTn id="59" dur="500"/>
                                        <p:tgtEl>
                                          <p:spTgt spid="1082"/>
                                        </p:tgtEl>
                                      </p:cBhvr>
                                    </p:animEffect>
                                  </p:childTnLst>
                                </p:cTn>
                              </p:par>
                            </p:childTnLst>
                          </p:cTn>
                        </p:par>
                        <p:par>
                          <p:cTn id="60" fill="hold">
                            <p:stCondLst>
                              <p:cond delay="500"/>
                            </p:stCondLst>
                            <p:childTnLst>
                              <p:par>
                                <p:cTn id="61" presetID="10" presetClass="entr" presetSubtype="0" fill="hold" nodeType="afterEffect">
                                  <p:stCondLst>
                                    <p:cond delay="0"/>
                                  </p:stCondLst>
                                  <p:childTnLst>
                                    <p:set>
                                      <p:cBhvr>
                                        <p:cTn id="62" dur="1" fill="hold">
                                          <p:stCondLst>
                                            <p:cond delay="0"/>
                                          </p:stCondLst>
                                        </p:cTn>
                                        <p:tgtEl>
                                          <p:spTgt spid="1071"/>
                                        </p:tgtEl>
                                        <p:attrNameLst>
                                          <p:attrName>style.visibility</p:attrName>
                                        </p:attrNameLst>
                                      </p:cBhvr>
                                      <p:to>
                                        <p:strVal val="visible"/>
                                      </p:to>
                                    </p:set>
                                    <p:animEffect transition="in" filter="fade">
                                      <p:cBhvr>
                                        <p:cTn id="63" dur="1000"/>
                                        <p:tgtEl>
                                          <p:spTgt spid="1071"/>
                                        </p:tgtEl>
                                      </p:cBhvr>
                                    </p:animEffect>
                                  </p:childTnLst>
                                </p:cTn>
                              </p:par>
                              <p:par>
                                <p:cTn id="64" presetID="53" presetClass="entr" presetSubtype="16"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p:cTn id="66" dur="500" fill="hold"/>
                                        <p:tgtEl>
                                          <p:spTgt spid="10"/>
                                        </p:tgtEl>
                                        <p:attrNameLst>
                                          <p:attrName>ppt_w</p:attrName>
                                        </p:attrNameLst>
                                      </p:cBhvr>
                                      <p:tavLst>
                                        <p:tav tm="0">
                                          <p:val>
                                            <p:fltVal val="0"/>
                                          </p:val>
                                        </p:tav>
                                        <p:tav tm="100000">
                                          <p:val>
                                            <p:strVal val="#ppt_w"/>
                                          </p:val>
                                        </p:tav>
                                      </p:tavLst>
                                    </p:anim>
                                    <p:anim calcmode="lin" valueType="num">
                                      <p:cBhvr>
                                        <p:cTn id="67" dur="500" fill="hold"/>
                                        <p:tgtEl>
                                          <p:spTgt spid="10"/>
                                        </p:tgtEl>
                                        <p:attrNameLst>
                                          <p:attrName>ppt_h</p:attrName>
                                        </p:attrNameLst>
                                      </p:cBhvr>
                                      <p:tavLst>
                                        <p:tav tm="0">
                                          <p:val>
                                            <p:fltVal val="0"/>
                                          </p:val>
                                        </p:tav>
                                        <p:tav tm="100000">
                                          <p:val>
                                            <p:strVal val="#ppt_h"/>
                                          </p:val>
                                        </p:tav>
                                      </p:tavLst>
                                    </p:anim>
                                    <p:animEffect transition="in" filter="fade">
                                      <p:cBhvr>
                                        <p:cTn id="68" dur="500"/>
                                        <p:tgtEl>
                                          <p:spTgt spid="10"/>
                                        </p:tgtEl>
                                      </p:cBhvr>
                                    </p:animEffect>
                                  </p:childTnLst>
                                </p:cTn>
                              </p:par>
                            </p:childTnLst>
                          </p:cTn>
                        </p:par>
                        <p:par>
                          <p:cTn id="69" fill="hold">
                            <p:stCondLst>
                              <p:cond delay="1500"/>
                            </p:stCondLst>
                            <p:childTnLst>
                              <p:par>
                                <p:cTn id="70" presetID="22" presetClass="entr" presetSubtype="1" fill="hold" nodeType="afterEffect">
                                  <p:stCondLst>
                                    <p:cond delay="0"/>
                                  </p:stCondLst>
                                  <p:childTnLst>
                                    <p:set>
                                      <p:cBhvr>
                                        <p:cTn id="71" dur="1" fill="hold">
                                          <p:stCondLst>
                                            <p:cond delay="0"/>
                                          </p:stCondLst>
                                        </p:cTn>
                                        <p:tgtEl>
                                          <p:spTgt spid="1051"/>
                                        </p:tgtEl>
                                        <p:attrNameLst>
                                          <p:attrName>style.visibility</p:attrName>
                                        </p:attrNameLst>
                                      </p:cBhvr>
                                      <p:to>
                                        <p:strVal val="visible"/>
                                      </p:to>
                                    </p:set>
                                    <p:animEffect transition="in" filter="wipe(up)">
                                      <p:cBhvr>
                                        <p:cTn id="72" dur="500"/>
                                        <p:tgtEl>
                                          <p:spTgt spid="1051"/>
                                        </p:tgtEl>
                                      </p:cBhvr>
                                    </p:animEffect>
                                  </p:childTnLst>
                                </p:cTn>
                              </p:par>
                            </p:childTnLst>
                          </p:cTn>
                        </p:par>
                        <p:par>
                          <p:cTn id="73" fill="hold">
                            <p:stCondLst>
                              <p:cond delay="2000"/>
                            </p:stCondLst>
                            <p:childTnLst>
                              <p:par>
                                <p:cTn id="74" presetID="53" presetClass="entr" presetSubtype="16" fill="hold" nodeType="afterEffect">
                                  <p:stCondLst>
                                    <p:cond delay="0"/>
                                  </p:stCondLst>
                                  <p:childTnLst>
                                    <p:set>
                                      <p:cBhvr>
                                        <p:cTn id="75" dur="1" fill="hold">
                                          <p:stCondLst>
                                            <p:cond delay="0"/>
                                          </p:stCondLst>
                                        </p:cTn>
                                        <p:tgtEl>
                                          <p:spTgt spid="1075"/>
                                        </p:tgtEl>
                                        <p:attrNameLst>
                                          <p:attrName>style.visibility</p:attrName>
                                        </p:attrNameLst>
                                      </p:cBhvr>
                                      <p:to>
                                        <p:strVal val="visible"/>
                                      </p:to>
                                    </p:set>
                                    <p:anim calcmode="lin" valueType="num">
                                      <p:cBhvr>
                                        <p:cTn id="76" dur="500" fill="hold"/>
                                        <p:tgtEl>
                                          <p:spTgt spid="1075"/>
                                        </p:tgtEl>
                                        <p:attrNameLst>
                                          <p:attrName>ppt_w</p:attrName>
                                        </p:attrNameLst>
                                      </p:cBhvr>
                                      <p:tavLst>
                                        <p:tav tm="0">
                                          <p:val>
                                            <p:fltVal val="0"/>
                                          </p:val>
                                        </p:tav>
                                        <p:tav tm="100000">
                                          <p:val>
                                            <p:strVal val="#ppt_w"/>
                                          </p:val>
                                        </p:tav>
                                      </p:tavLst>
                                    </p:anim>
                                    <p:anim calcmode="lin" valueType="num">
                                      <p:cBhvr>
                                        <p:cTn id="77" dur="500" fill="hold"/>
                                        <p:tgtEl>
                                          <p:spTgt spid="1075"/>
                                        </p:tgtEl>
                                        <p:attrNameLst>
                                          <p:attrName>ppt_h</p:attrName>
                                        </p:attrNameLst>
                                      </p:cBhvr>
                                      <p:tavLst>
                                        <p:tav tm="0">
                                          <p:val>
                                            <p:fltVal val="0"/>
                                          </p:val>
                                        </p:tav>
                                        <p:tav tm="100000">
                                          <p:val>
                                            <p:strVal val="#ppt_h"/>
                                          </p:val>
                                        </p:tav>
                                      </p:tavLst>
                                    </p:anim>
                                    <p:animEffect transition="in" filter="fade">
                                      <p:cBhvr>
                                        <p:cTn id="78" dur="500"/>
                                        <p:tgtEl>
                                          <p:spTgt spid="107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1052"/>
                                        </p:tgtEl>
                                        <p:attrNameLst>
                                          <p:attrName>style.visibility</p:attrName>
                                        </p:attrNameLst>
                                      </p:cBhvr>
                                      <p:to>
                                        <p:strVal val="visible"/>
                                      </p:to>
                                    </p:set>
                                    <p:animEffect transition="in" filter="wipe(up)">
                                      <p:cBhvr>
                                        <p:cTn id="83" dur="500"/>
                                        <p:tgtEl>
                                          <p:spTgt spid="1052"/>
                                        </p:tgtEl>
                                      </p:cBhvr>
                                    </p:animEffect>
                                  </p:childTnLst>
                                </p:cTn>
                              </p:par>
                            </p:childTnLst>
                          </p:cTn>
                        </p:par>
                        <p:par>
                          <p:cTn id="84" fill="hold">
                            <p:stCondLst>
                              <p:cond delay="500"/>
                            </p:stCondLst>
                            <p:childTnLst>
                              <p:par>
                                <p:cTn id="85" presetID="12" presetClass="entr" presetSubtype="1" fill="hold" nodeType="after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p:tgtEl>
                                          <p:spTgt spid="21"/>
                                        </p:tgtEl>
                                        <p:attrNameLst>
                                          <p:attrName>ppt_y</p:attrName>
                                        </p:attrNameLst>
                                      </p:cBhvr>
                                      <p:tavLst>
                                        <p:tav tm="0">
                                          <p:val>
                                            <p:strVal val="#ppt_y-#ppt_h*1.125000"/>
                                          </p:val>
                                        </p:tav>
                                        <p:tav tm="100000">
                                          <p:val>
                                            <p:strVal val="#ppt_y"/>
                                          </p:val>
                                        </p:tav>
                                      </p:tavLst>
                                    </p:anim>
                                    <p:animEffect transition="in" filter="wipe(down)">
                                      <p:cBhvr>
                                        <p:cTn id="88" dur="500"/>
                                        <p:tgtEl>
                                          <p:spTgt spid="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nodeType="click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up)">
                                      <p:cBhvr>
                                        <p:cTn id="93" dur="500"/>
                                        <p:tgtEl>
                                          <p:spTgt spid="20"/>
                                        </p:tgtEl>
                                      </p:cBhvr>
                                    </p:animEffect>
                                  </p:childTnLst>
                                </p:cTn>
                              </p:par>
                            </p:childTnLst>
                          </p:cTn>
                        </p:par>
                        <p:par>
                          <p:cTn id="94" fill="hold">
                            <p:stCondLst>
                              <p:cond delay="500"/>
                            </p:stCondLst>
                            <p:childTnLst>
                              <p:par>
                                <p:cTn id="95" presetID="10" presetClass="entr" presetSubtype="0" fill="hold" nodeType="afterEffect">
                                  <p:stCondLst>
                                    <p:cond delay="0"/>
                                  </p:stCondLst>
                                  <p:childTnLst>
                                    <p:set>
                                      <p:cBhvr>
                                        <p:cTn id="96" dur="1" fill="hold">
                                          <p:stCondLst>
                                            <p:cond delay="0"/>
                                          </p:stCondLst>
                                        </p:cTn>
                                        <p:tgtEl>
                                          <p:spTgt spid="1072"/>
                                        </p:tgtEl>
                                        <p:attrNameLst>
                                          <p:attrName>style.visibility</p:attrName>
                                        </p:attrNameLst>
                                      </p:cBhvr>
                                      <p:to>
                                        <p:strVal val="visible"/>
                                      </p:to>
                                    </p:set>
                                    <p:animEffect transition="in" filter="fade">
                                      <p:cBhvr>
                                        <p:cTn id="97" dur="1000"/>
                                        <p:tgtEl>
                                          <p:spTgt spid="1072"/>
                                        </p:tgtEl>
                                      </p:cBhvr>
                                    </p:animEffect>
                                  </p:childTnLst>
                                </p:cTn>
                              </p:par>
                              <p:par>
                                <p:cTn id="98" presetID="53" presetClass="entr" presetSubtype="16" fill="hold" nodeType="withEffect">
                                  <p:stCondLst>
                                    <p:cond delay="0"/>
                                  </p:stCondLst>
                                  <p:childTnLst>
                                    <p:set>
                                      <p:cBhvr>
                                        <p:cTn id="99" dur="1" fill="hold">
                                          <p:stCondLst>
                                            <p:cond delay="0"/>
                                          </p:stCondLst>
                                        </p:cTn>
                                        <p:tgtEl>
                                          <p:spTgt spid="14"/>
                                        </p:tgtEl>
                                        <p:attrNameLst>
                                          <p:attrName>style.visibility</p:attrName>
                                        </p:attrNameLst>
                                      </p:cBhvr>
                                      <p:to>
                                        <p:strVal val="visible"/>
                                      </p:to>
                                    </p:set>
                                    <p:anim calcmode="lin" valueType="num">
                                      <p:cBhvr>
                                        <p:cTn id="100" dur="500" fill="hold"/>
                                        <p:tgtEl>
                                          <p:spTgt spid="14"/>
                                        </p:tgtEl>
                                        <p:attrNameLst>
                                          <p:attrName>ppt_w</p:attrName>
                                        </p:attrNameLst>
                                      </p:cBhvr>
                                      <p:tavLst>
                                        <p:tav tm="0">
                                          <p:val>
                                            <p:fltVal val="0"/>
                                          </p:val>
                                        </p:tav>
                                        <p:tav tm="100000">
                                          <p:val>
                                            <p:strVal val="#ppt_w"/>
                                          </p:val>
                                        </p:tav>
                                      </p:tavLst>
                                    </p:anim>
                                    <p:anim calcmode="lin" valueType="num">
                                      <p:cBhvr>
                                        <p:cTn id="101" dur="500" fill="hold"/>
                                        <p:tgtEl>
                                          <p:spTgt spid="14"/>
                                        </p:tgtEl>
                                        <p:attrNameLst>
                                          <p:attrName>ppt_h</p:attrName>
                                        </p:attrNameLst>
                                      </p:cBhvr>
                                      <p:tavLst>
                                        <p:tav tm="0">
                                          <p:val>
                                            <p:fltVal val="0"/>
                                          </p:val>
                                        </p:tav>
                                        <p:tav tm="100000">
                                          <p:val>
                                            <p:strVal val="#ppt_h"/>
                                          </p:val>
                                        </p:tav>
                                      </p:tavLst>
                                    </p:anim>
                                    <p:animEffect transition="in" filter="fade">
                                      <p:cBhvr>
                                        <p:cTn id="102" dur="500"/>
                                        <p:tgtEl>
                                          <p:spTgt spid="14"/>
                                        </p:tgtEl>
                                      </p:cBhvr>
                                    </p:animEffect>
                                  </p:childTnLst>
                                </p:cTn>
                              </p:par>
                            </p:childTnLst>
                          </p:cTn>
                        </p:par>
                        <p:par>
                          <p:cTn id="103" fill="hold">
                            <p:stCondLst>
                              <p:cond delay="1500"/>
                            </p:stCondLst>
                            <p:childTnLst>
                              <p:par>
                                <p:cTn id="104" presetID="22" presetClass="entr" presetSubtype="1" fill="hold" nodeType="afterEffect">
                                  <p:stCondLst>
                                    <p:cond delay="0"/>
                                  </p:stCondLst>
                                  <p:childTnLst>
                                    <p:set>
                                      <p:cBhvr>
                                        <p:cTn id="105" dur="1" fill="hold">
                                          <p:stCondLst>
                                            <p:cond delay="0"/>
                                          </p:stCondLst>
                                        </p:cTn>
                                        <p:tgtEl>
                                          <p:spTgt spid="1053"/>
                                        </p:tgtEl>
                                        <p:attrNameLst>
                                          <p:attrName>style.visibility</p:attrName>
                                        </p:attrNameLst>
                                      </p:cBhvr>
                                      <p:to>
                                        <p:strVal val="visible"/>
                                      </p:to>
                                    </p:set>
                                    <p:animEffect transition="in" filter="wipe(up)">
                                      <p:cBhvr>
                                        <p:cTn id="106" dur="500"/>
                                        <p:tgtEl>
                                          <p:spTgt spid="1053"/>
                                        </p:tgtEl>
                                      </p:cBhvr>
                                    </p:animEffect>
                                  </p:childTnLst>
                                </p:cTn>
                              </p:par>
                            </p:childTnLst>
                          </p:cTn>
                        </p:par>
                        <p:par>
                          <p:cTn id="107" fill="hold">
                            <p:stCondLst>
                              <p:cond delay="2000"/>
                            </p:stCondLst>
                            <p:childTnLst>
                              <p:par>
                                <p:cTn id="108" presetID="53" presetClass="entr" presetSubtype="16" fill="hold" nodeType="afterEffect">
                                  <p:stCondLst>
                                    <p:cond delay="0"/>
                                  </p:stCondLst>
                                  <p:childTnLst>
                                    <p:set>
                                      <p:cBhvr>
                                        <p:cTn id="109" dur="1" fill="hold">
                                          <p:stCondLst>
                                            <p:cond delay="0"/>
                                          </p:stCondLst>
                                        </p:cTn>
                                        <p:tgtEl>
                                          <p:spTgt spid="1074"/>
                                        </p:tgtEl>
                                        <p:attrNameLst>
                                          <p:attrName>style.visibility</p:attrName>
                                        </p:attrNameLst>
                                      </p:cBhvr>
                                      <p:to>
                                        <p:strVal val="visible"/>
                                      </p:to>
                                    </p:set>
                                    <p:anim calcmode="lin" valueType="num">
                                      <p:cBhvr>
                                        <p:cTn id="110" dur="500" fill="hold"/>
                                        <p:tgtEl>
                                          <p:spTgt spid="1074"/>
                                        </p:tgtEl>
                                        <p:attrNameLst>
                                          <p:attrName>ppt_w</p:attrName>
                                        </p:attrNameLst>
                                      </p:cBhvr>
                                      <p:tavLst>
                                        <p:tav tm="0">
                                          <p:val>
                                            <p:fltVal val="0"/>
                                          </p:val>
                                        </p:tav>
                                        <p:tav tm="100000">
                                          <p:val>
                                            <p:strVal val="#ppt_w"/>
                                          </p:val>
                                        </p:tav>
                                      </p:tavLst>
                                    </p:anim>
                                    <p:anim calcmode="lin" valueType="num">
                                      <p:cBhvr>
                                        <p:cTn id="111" dur="500" fill="hold"/>
                                        <p:tgtEl>
                                          <p:spTgt spid="1074"/>
                                        </p:tgtEl>
                                        <p:attrNameLst>
                                          <p:attrName>ppt_h</p:attrName>
                                        </p:attrNameLst>
                                      </p:cBhvr>
                                      <p:tavLst>
                                        <p:tav tm="0">
                                          <p:val>
                                            <p:fltVal val="0"/>
                                          </p:val>
                                        </p:tav>
                                        <p:tav tm="100000">
                                          <p:val>
                                            <p:strVal val="#ppt_h"/>
                                          </p:val>
                                        </p:tav>
                                      </p:tavLst>
                                    </p:anim>
                                    <p:animEffect transition="in" filter="fade">
                                      <p:cBhvr>
                                        <p:cTn id="112" dur="500"/>
                                        <p:tgtEl>
                                          <p:spTgt spid="1074"/>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1054"/>
                                        </p:tgtEl>
                                        <p:attrNameLst>
                                          <p:attrName>style.visibility</p:attrName>
                                        </p:attrNameLst>
                                      </p:cBhvr>
                                      <p:to>
                                        <p:strVal val="visible"/>
                                      </p:to>
                                    </p:set>
                                    <p:animEffect transition="in" filter="wipe(up)">
                                      <p:cBhvr>
                                        <p:cTn id="117" dur="500"/>
                                        <p:tgtEl>
                                          <p:spTgt spid="1054"/>
                                        </p:tgtEl>
                                      </p:cBhvr>
                                    </p:animEffect>
                                  </p:childTnLst>
                                </p:cTn>
                              </p:par>
                            </p:childTnLst>
                          </p:cTn>
                        </p:par>
                        <p:par>
                          <p:cTn id="118" fill="hold">
                            <p:stCondLst>
                              <p:cond delay="500"/>
                            </p:stCondLst>
                            <p:childTnLst>
                              <p:par>
                                <p:cTn id="119" presetID="22" presetClass="entr" presetSubtype="1" fill="hold" nodeType="afterEffect">
                                  <p:stCondLst>
                                    <p:cond delay="0"/>
                                  </p:stCondLst>
                                  <p:childTnLst>
                                    <p:set>
                                      <p:cBhvr>
                                        <p:cTn id="120" dur="1" fill="hold">
                                          <p:stCondLst>
                                            <p:cond delay="0"/>
                                          </p:stCondLst>
                                        </p:cTn>
                                        <p:tgtEl>
                                          <p:spTgt spid="22"/>
                                        </p:tgtEl>
                                        <p:attrNameLst>
                                          <p:attrName>style.visibility</p:attrName>
                                        </p:attrNameLst>
                                      </p:cBhvr>
                                      <p:to>
                                        <p:strVal val="visible"/>
                                      </p:to>
                                    </p:set>
                                    <p:animEffect transition="in" filter="wipe(up)">
                                      <p:cBhvr>
                                        <p:cTn id="1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1"/>
        <p:cNvGrpSpPr/>
        <p:nvPr/>
      </p:nvGrpSpPr>
      <p:grpSpPr>
        <a:xfrm>
          <a:off x="0" y="0"/>
          <a:ext cx="0" cy="0"/>
          <a:chOff x="0" y="0"/>
          <a:chExt cx="0" cy="0"/>
        </a:xfrm>
      </p:grpSpPr>
      <p:sp>
        <p:nvSpPr>
          <p:cNvPr id="2952" name="Google Shape;2952;p135"/>
          <p:cNvSpPr txBox="1">
            <a:spLocks noGrp="1"/>
          </p:cNvSpPr>
          <p:nvPr>
            <p:ph type="title"/>
          </p:nvPr>
        </p:nvSpPr>
        <p:spPr>
          <a:xfrm>
            <a:off x="719999" y="6647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2953" name="Google Shape;2953;p135"/>
          <p:cNvSpPr txBox="1">
            <a:spLocks noGrp="1"/>
          </p:cNvSpPr>
          <p:nvPr>
            <p:ph type="body" idx="4294967295"/>
          </p:nvPr>
        </p:nvSpPr>
        <p:spPr>
          <a:xfrm>
            <a:off x="257943" y="572678"/>
            <a:ext cx="8788085" cy="4275730"/>
          </a:xfrm>
          <a:prstGeom prst="rect">
            <a:avLst/>
          </a:prstGeom>
        </p:spPr>
        <p:txBody>
          <a:bodyPr spcFirstLastPara="1" wrap="square" lIns="91425" tIns="91425" rIns="91425" bIns="91425" anchor="t" anchorCtr="0">
            <a:noAutofit/>
          </a:bodyPr>
          <a:lstStyle/>
          <a:p>
            <a:pPr marL="0" indent="0">
              <a:spcBef>
                <a:spcPts val="1000"/>
              </a:spcBef>
              <a:buClr>
                <a:schemeClr val="hlink"/>
              </a:buClr>
              <a:buSzPts val="1100"/>
              <a:buNone/>
            </a:pPr>
            <a:r>
              <a:rPr lang="en-US" dirty="0">
                <a:latin typeface="DM Serif Text"/>
                <a:ea typeface="DM Serif Text"/>
                <a:cs typeface="DM Serif Text"/>
                <a:sym typeface="DM Serif Text"/>
              </a:rPr>
              <a:t>Summary of Project Conclusions</a:t>
            </a:r>
            <a:endParaRPr dirty="0">
              <a:latin typeface="DM Serif Text"/>
              <a:ea typeface="DM Serif Text"/>
              <a:cs typeface="DM Serif Text"/>
              <a:sym typeface="DM Serif Text"/>
            </a:endParaRPr>
          </a:p>
          <a:p>
            <a:pPr marR="50800" indent="-304800">
              <a:spcBef>
                <a:spcPts val="1200"/>
              </a:spcBef>
              <a:buSzPts val="1200"/>
            </a:pPr>
            <a:r>
              <a:rPr lang="en-US" sz="1100" dirty="0">
                <a:uFill>
                  <a:noFill/>
                </a:uFill>
              </a:rPr>
              <a:t>Successfully achieved objectives: Data preprocessing, EDA, predictive modeling, and implementation with PySpark and Spark </a:t>
            </a:r>
            <a:r>
              <a:rPr lang="en-US" sz="1100" dirty="0" err="1">
                <a:uFill>
                  <a:noFill/>
                </a:uFill>
              </a:rPr>
              <a:t>MLib</a:t>
            </a:r>
            <a:r>
              <a:rPr lang="en-US" sz="1100" dirty="0">
                <a:uFill>
                  <a:noFill/>
                </a:uFill>
              </a:rPr>
              <a:t>.</a:t>
            </a:r>
          </a:p>
          <a:p>
            <a:pPr marR="50800" indent="-304800">
              <a:spcBef>
                <a:spcPts val="1200"/>
              </a:spcBef>
              <a:buSzPts val="1200"/>
            </a:pPr>
            <a:r>
              <a:rPr lang="en-US" sz="1100" dirty="0">
                <a:uFill>
                  <a:noFill/>
                </a:uFill>
              </a:rPr>
              <a:t>Significant insights were gained into subscriber behavior and preferences.</a:t>
            </a:r>
          </a:p>
          <a:p>
            <a:pPr marR="50800" indent="-304800">
              <a:spcBef>
                <a:spcPts val="1200"/>
              </a:spcBef>
              <a:buSzPts val="1200"/>
            </a:pPr>
            <a:r>
              <a:rPr lang="en-US" sz="1100" dirty="0">
                <a:uFill>
                  <a:noFill/>
                </a:uFill>
              </a:rPr>
              <a:t>The predictive model demonstrates effectiveness in forecasting potential churn.</a:t>
            </a:r>
            <a:br>
              <a:rPr lang="en-US" sz="1050" dirty="0">
                <a:uFill>
                  <a:noFill/>
                </a:uFill>
              </a:rPr>
            </a:br>
            <a:endParaRPr lang="en-US" sz="1050" dirty="0">
              <a:uFill>
                <a:noFill/>
              </a:uFill>
            </a:endParaRPr>
          </a:p>
          <a:p>
            <a:pPr marL="0" indent="0">
              <a:spcBef>
                <a:spcPts val="1000"/>
              </a:spcBef>
              <a:buClr>
                <a:schemeClr val="hlink"/>
              </a:buClr>
              <a:buSzPts val="1100"/>
              <a:buNone/>
            </a:pPr>
            <a:r>
              <a:rPr lang="en-US" dirty="0">
                <a:latin typeface="DM Serif Text"/>
                <a:sym typeface="DM Serif Text"/>
              </a:rPr>
              <a:t>Lessons Learned</a:t>
            </a:r>
          </a:p>
          <a:p>
            <a:pPr marL="457200" marR="50800" lvl="0" indent="-304800" algn="l" rtl="0">
              <a:spcBef>
                <a:spcPts val="1200"/>
              </a:spcBef>
              <a:spcAft>
                <a:spcPts val="0"/>
              </a:spcAft>
              <a:buSzPts val="1200"/>
              <a:buChar char="●"/>
            </a:pPr>
            <a:r>
              <a:rPr lang="en-US" sz="1100" dirty="0">
                <a:uFill>
                  <a:noFill/>
                </a:uFill>
              </a:rPr>
              <a:t>Importance of thorough data preprocessing for model accuracy.</a:t>
            </a:r>
          </a:p>
          <a:p>
            <a:pPr marL="457200" marR="50800" lvl="0" indent="-304800" algn="l" rtl="0">
              <a:spcBef>
                <a:spcPts val="1200"/>
              </a:spcBef>
              <a:spcAft>
                <a:spcPts val="0"/>
              </a:spcAft>
              <a:buSzPts val="1200"/>
              <a:buChar char="●"/>
            </a:pPr>
            <a:r>
              <a:rPr lang="en-US" sz="1100" dirty="0">
                <a:uFill>
                  <a:noFill/>
                </a:uFill>
              </a:rPr>
              <a:t>Significance of EDA in identifying actionable patterns.</a:t>
            </a:r>
          </a:p>
          <a:p>
            <a:pPr marL="457200" marR="50800" lvl="0" indent="-304800" algn="l" rtl="0">
              <a:spcBef>
                <a:spcPts val="1200"/>
              </a:spcBef>
              <a:spcAft>
                <a:spcPts val="0"/>
              </a:spcAft>
              <a:buSzPts val="1200"/>
              <a:buChar char="●"/>
            </a:pPr>
            <a:r>
              <a:rPr lang="en-US" sz="1100" dirty="0">
                <a:uFill>
                  <a:noFill/>
                </a:uFill>
              </a:rPr>
              <a:t>Challenges and resolutions during PySpark and Spark MLlib implementation.</a:t>
            </a:r>
          </a:p>
          <a:p>
            <a:pPr marL="152400" marR="50800" indent="0">
              <a:buSzPts val="1200"/>
              <a:buNone/>
            </a:pPr>
            <a:endParaRPr lang="en-US" sz="1050" dirty="0"/>
          </a:p>
          <a:p>
            <a:pPr marL="0" indent="0">
              <a:spcBef>
                <a:spcPts val="1000"/>
              </a:spcBef>
              <a:buNone/>
            </a:pPr>
            <a:r>
              <a:rPr lang="en" dirty="0">
                <a:latin typeface="DM Serif Text"/>
                <a:ea typeface="DM Serif Text"/>
                <a:cs typeface="DM Serif Text"/>
                <a:sym typeface="DM Serif Text"/>
              </a:rPr>
              <a:t>Future Work and Potential Enhancements</a:t>
            </a:r>
          </a:p>
          <a:p>
            <a:pPr marR="50800" indent="-304800">
              <a:spcBef>
                <a:spcPts val="1200"/>
              </a:spcBef>
              <a:buSzPts val="1200"/>
            </a:pPr>
            <a:r>
              <a:rPr lang="en-US" sz="1100" dirty="0">
                <a:uFill>
                  <a:noFill/>
                </a:uFill>
              </a:rPr>
              <a:t>Explore advanced machine learning algorithms for more accurate predictions.</a:t>
            </a:r>
          </a:p>
          <a:p>
            <a:pPr marR="50800" indent="-304800">
              <a:spcBef>
                <a:spcPts val="1200"/>
              </a:spcBef>
              <a:buSzPts val="1200"/>
            </a:pPr>
            <a:r>
              <a:rPr lang="en-US" sz="1100" dirty="0">
                <a:uFill>
                  <a:noFill/>
                </a:uFill>
              </a:rPr>
              <a:t>Incorporate real-time data for dynamic model adaptation.</a:t>
            </a:r>
          </a:p>
          <a:p>
            <a:pPr marR="50800" indent="-304800">
              <a:spcBef>
                <a:spcPts val="1200"/>
              </a:spcBef>
              <a:buSzPts val="1200"/>
            </a:pPr>
            <a:r>
              <a:rPr lang="en-US" sz="1100" dirty="0">
                <a:uFill>
                  <a:noFill/>
                </a:uFill>
              </a:rPr>
              <a:t>Collaborate with industry experts for a more comprehensive understanding of subscriber behavior.</a:t>
            </a:r>
          </a:p>
        </p:txBody>
      </p:sp>
      <p:cxnSp>
        <p:nvCxnSpPr>
          <p:cNvPr id="2" name="Google Shape;1200;p92">
            <a:extLst>
              <a:ext uri="{FF2B5EF4-FFF2-40B4-BE49-F238E27FC236}">
                <a16:creationId xmlns:a16="http://schemas.microsoft.com/office/drawing/2014/main" id="{503148C5-B9FA-D927-4330-B99E05949EC9}"/>
              </a:ext>
            </a:extLst>
          </p:cNvPr>
          <p:cNvCxnSpPr>
            <a:cxnSpLocks/>
          </p:cNvCxnSpPr>
          <p:nvPr/>
        </p:nvCxnSpPr>
        <p:spPr>
          <a:xfrm>
            <a:off x="1762884" y="588744"/>
            <a:ext cx="5618231"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52"/>
                                        </p:tgtEl>
                                        <p:attrNameLst>
                                          <p:attrName>style.visibility</p:attrName>
                                        </p:attrNameLst>
                                      </p:cBhvr>
                                      <p:to>
                                        <p:strVal val="visible"/>
                                      </p:to>
                                    </p:set>
                                    <p:anim calcmode="lin" valueType="num">
                                      <p:cBhvr>
                                        <p:cTn id="7" dur="1000" fill="hold"/>
                                        <p:tgtEl>
                                          <p:spTgt spid="2952"/>
                                        </p:tgtEl>
                                        <p:attrNameLst>
                                          <p:attrName>ppt_w</p:attrName>
                                        </p:attrNameLst>
                                      </p:cBhvr>
                                      <p:tavLst>
                                        <p:tav tm="0">
                                          <p:val>
                                            <p:fltVal val="0"/>
                                          </p:val>
                                        </p:tav>
                                        <p:tav tm="100000">
                                          <p:val>
                                            <p:strVal val="#ppt_w"/>
                                          </p:val>
                                        </p:tav>
                                      </p:tavLst>
                                    </p:anim>
                                    <p:anim calcmode="lin" valueType="num">
                                      <p:cBhvr>
                                        <p:cTn id="8" dur="1000" fill="hold"/>
                                        <p:tgtEl>
                                          <p:spTgt spid="2952"/>
                                        </p:tgtEl>
                                        <p:attrNameLst>
                                          <p:attrName>ppt_h</p:attrName>
                                        </p:attrNameLst>
                                      </p:cBhvr>
                                      <p:tavLst>
                                        <p:tav tm="0">
                                          <p:val>
                                            <p:fltVal val="0"/>
                                          </p:val>
                                        </p:tav>
                                        <p:tav tm="100000">
                                          <p:val>
                                            <p:strVal val="#ppt_h"/>
                                          </p:val>
                                        </p:tav>
                                      </p:tavLst>
                                    </p:anim>
                                    <p:anim calcmode="lin" valueType="num">
                                      <p:cBhvr>
                                        <p:cTn id="9" dur="1000" fill="hold"/>
                                        <p:tgtEl>
                                          <p:spTgt spid="2952"/>
                                        </p:tgtEl>
                                        <p:attrNameLst>
                                          <p:attrName>style.rotation</p:attrName>
                                        </p:attrNameLst>
                                      </p:cBhvr>
                                      <p:tavLst>
                                        <p:tav tm="0">
                                          <p:val>
                                            <p:fltVal val="90"/>
                                          </p:val>
                                        </p:tav>
                                        <p:tav tm="100000">
                                          <p:val>
                                            <p:fltVal val="0"/>
                                          </p:val>
                                        </p:tav>
                                      </p:tavLst>
                                    </p:anim>
                                    <p:animEffect transition="in" filter="fade">
                                      <p:cBhvr>
                                        <p:cTn id="10" dur="1000"/>
                                        <p:tgtEl>
                                          <p:spTgt spid="2952"/>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953">
                                            <p:txEl>
                                              <p:pRg st="0" end="0"/>
                                            </p:txEl>
                                          </p:spTgt>
                                        </p:tgtEl>
                                        <p:attrNameLst>
                                          <p:attrName>style.visibility</p:attrName>
                                        </p:attrNameLst>
                                      </p:cBhvr>
                                      <p:to>
                                        <p:strVal val="visible"/>
                                      </p:to>
                                    </p:set>
                                    <p:animEffect transition="in" filter="fade">
                                      <p:cBhvr>
                                        <p:cTn id="21" dur="500"/>
                                        <p:tgtEl>
                                          <p:spTgt spid="295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953">
                                            <p:txEl>
                                              <p:pRg st="1" end="1"/>
                                            </p:txEl>
                                          </p:spTgt>
                                        </p:tgtEl>
                                        <p:attrNameLst>
                                          <p:attrName>style.visibility</p:attrName>
                                        </p:attrNameLst>
                                      </p:cBhvr>
                                      <p:to>
                                        <p:strVal val="visible"/>
                                      </p:to>
                                    </p:set>
                                    <p:animEffect transition="in" filter="fade">
                                      <p:cBhvr>
                                        <p:cTn id="26" dur="500"/>
                                        <p:tgtEl>
                                          <p:spTgt spid="295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53">
                                            <p:txEl>
                                              <p:pRg st="2" end="2"/>
                                            </p:txEl>
                                          </p:spTgt>
                                        </p:tgtEl>
                                        <p:attrNameLst>
                                          <p:attrName>style.visibility</p:attrName>
                                        </p:attrNameLst>
                                      </p:cBhvr>
                                      <p:to>
                                        <p:strVal val="visible"/>
                                      </p:to>
                                    </p:set>
                                    <p:animEffect transition="in" filter="fade">
                                      <p:cBhvr>
                                        <p:cTn id="31" dur="500"/>
                                        <p:tgtEl>
                                          <p:spTgt spid="295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53">
                                            <p:txEl>
                                              <p:pRg st="3" end="3"/>
                                            </p:txEl>
                                          </p:spTgt>
                                        </p:tgtEl>
                                        <p:attrNameLst>
                                          <p:attrName>style.visibility</p:attrName>
                                        </p:attrNameLst>
                                      </p:cBhvr>
                                      <p:to>
                                        <p:strVal val="visible"/>
                                      </p:to>
                                    </p:set>
                                    <p:animEffect transition="in" filter="fade">
                                      <p:cBhvr>
                                        <p:cTn id="36" dur="500"/>
                                        <p:tgtEl>
                                          <p:spTgt spid="295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53">
                                            <p:txEl>
                                              <p:pRg st="4" end="4"/>
                                            </p:txEl>
                                          </p:spTgt>
                                        </p:tgtEl>
                                        <p:attrNameLst>
                                          <p:attrName>style.visibility</p:attrName>
                                        </p:attrNameLst>
                                      </p:cBhvr>
                                      <p:to>
                                        <p:strVal val="visible"/>
                                      </p:to>
                                    </p:set>
                                    <p:animEffect transition="in" filter="fade">
                                      <p:cBhvr>
                                        <p:cTn id="41" dur="500"/>
                                        <p:tgtEl>
                                          <p:spTgt spid="295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953">
                                            <p:txEl>
                                              <p:pRg st="5" end="5"/>
                                            </p:txEl>
                                          </p:spTgt>
                                        </p:tgtEl>
                                        <p:attrNameLst>
                                          <p:attrName>style.visibility</p:attrName>
                                        </p:attrNameLst>
                                      </p:cBhvr>
                                      <p:to>
                                        <p:strVal val="visible"/>
                                      </p:to>
                                    </p:set>
                                    <p:animEffect transition="in" filter="fade">
                                      <p:cBhvr>
                                        <p:cTn id="46" dur="500"/>
                                        <p:tgtEl>
                                          <p:spTgt spid="2953">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953">
                                            <p:txEl>
                                              <p:pRg st="6" end="6"/>
                                            </p:txEl>
                                          </p:spTgt>
                                        </p:tgtEl>
                                        <p:attrNameLst>
                                          <p:attrName>style.visibility</p:attrName>
                                        </p:attrNameLst>
                                      </p:cBhvr>
                                      <p:to>
                                        <p:strVal val="visible"/>
                                      </p:to>
                                    </p:set>
                                    <p:animEffect transition="in" filter="fade">
                                      <p:cBhvr>
                                        <p:cTn id="51" dur="500"/>
                                        <p:tgtEl>
                                          <p:spTgt spid="2953">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953">
                                            <p:txEl>
                                              <p:pRg st="7" end="7"/>
                                            </p:txEl>
                                          </p:spTgt>
                                        </p:tgtEl>
                                        <p:attrNameLst>
                                          <p:attrName>style.visibility</p:attrName>
                                        </p:attrNameLst>
                                      </p:cBhvr>
                                      <p:to>
                                        <p:strVal val="visible"/>
                                      </p:to>
                                    </p:set>
                                    <p:animEffect transition="in" filter="fade">
                                      <p:cBhvr>
                                        <p:cTn id="56" dur="500"/>
                                        <p:tgtEl>
                                          <p:spTgt spid="2953">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53">
                                            <p:txEl>
                                              <p:pRg st="9" end="9"/>
                                            </p:txEl>
                                          </p:spTgt>
                                        </p:tgtEl>
                                        <p:attrNameLst>
                                          <p:attrName>style.visibility</p:attrName>
                                        </p:attrNameLst>
                                      </p:cBhvr>
                                      <p:to>
                                        <p:strVal val="visible"/>
                                      </p:to>
                                    </p:set>
                                    <p:animEffect transition="in" filter="fade">
                                      <p:cBhvr>
                                        <p:cTn id="61" dur="500"/>
                                        <p:tgtEl>
                                          <p:spTgt spid="2953">
                                            <p:txEl>
                                              <p:pRg st="9" end="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953">
                                            <p:txEl>
                                              <p:pRg st="10" end="10"/>
                                            </p:txEl>
                                          </p:spTgt>
                                        </p:tgtEl>
                                        <p:attrNameLst>
                                          <p:attrName>style.visibility</p:attrName>
                                        </p:attrNameLst>
                                      </p:cBhvr>
                                      <p:to>
                                        <p:strVal val="visible"/>
                                      </p:to>
                                    </p:set>
                                    <p:animEffect transition="in" filter="fade">
                                      <p:cBhvr>
                                        <p:cTn id="66" dur="500"/>
                                        <p:tgtEl>
                                          <p:spTgt spid="2953">
                                            <p:txEl>
                                              <p:pRg st="10" end="1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2953">
                                            <p:txEl>
                                              <p:pRg st="11" end="11"/>
                                            </p:txEl>
                                          </p:spTgt>
                                        </p:tgtEl>
                                        <p:attrNameLst>
                                          <p:attrName>style.visibility</p:attrName>
                                        </p:attrNameLst>
                                      </p:cBhvr>
                                      <p:to>
                                        <p:strVal val="visible"/>
                                      </p:to>
                                    </p:set>
                                    <p:animEffect transition="in" filter="fade">
                                      <p:cBhvr>
                                        <p:cTn id="71" dur="500"/>
                                        <p:tgtEl>
                                          <p:spTgt spid="2953">
                                            <p:txEl>
                                              <p:pRg st="11" end="11"/>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2953">
                                            <p:txEl>
                                              <p:pRg st="12" end="12"/>
                                            </p:txEl>
                                          </p:spTgt>
                                        </p:tgtEl>
                                        <p:attrNameLst>
                                          <p:attrName>style.visibility</p:attrName>
                                        </p:attrNameLst>
                                      </p:cBhvr>
                                      <p:to>
                                        <p:strVal val="visible"/>
                                      </p:to>
                                    </p:set>
                                    <p:animEffect transition="in" filter="fade">
                                      <p:cBhvr>
                                        <p:cTn id="76" dur="500"/>
                                        <p:tgtEl>
                                          <p:spTgt spid="295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2"/>
          <p:cNvSpPr txBox="1">
            <a:spLocks noGrp="1"/>
          </p:cNvSpPr>
          <p:nvPr>
            <p:ph type="title"/>
          </p:nvPr>
        </p:nvSpPr>
        <p:spPr>
          <a:xfrm>
            <a:off x="1810091" y="244325"/>
            <a:ext cx="5523818" cy="853373"/>
          </a:xfrm>
          <a:prstGeom prst="rect">
            <a:avLst/>
          </a:prstGeom>
        </p:spPr>
        <p:txBody>
          <a:bodyPr spcFirstLastPara="1" wrap="square" lIns="91425" tIns="91425" rIns="91425" bIns="91425" anchor="ctr" anchorCtr="0">
            <a:noAutofit/>
          </a:bodyPr>
          <a:lstStyle/>
          <a:p>
            <a:pPr lvl="0" algn="ctr">
              <a:buSzPts val="1100"/>
            </a:pPr>
            <a:r>
              <a:rPr lang="en-US" dirty="0"/>
              <a:t>ACKNOWLEDGMENT</a:t>
            </a:r>
            <a:endParaRPr dirty="0"/>
          </a:p>
        </p:txBody>
      </p:sp>
      <p:cxnSp>
        <p:nvCxnSpPr>
          <p:cNvPr id="1200" name="Google Shape;1200;p92"/>
          <p:cNvCxnSpPr>
            <a:cxnSpLocks/>
          </p:cNvCxnSpPr>
          <p:nvPr/>
        </p:nvCxnSpPr>
        <p:spPr>
          <a:xfrm>
            <a:off x="1810091" y="1025661"/>
            <a:ext cx="5618231" cy="0"/>
          </a:xfrm>
          <a:prstGeom prst="straightConnector1">
            <a:avLst/>
          </a:prstGeom>
          <a:noFill/>
          <a:ln w="9525" cap="flat" cmpd="sng">
            <a:solidFill>
              <a:schemeClr val="dk1"/>
            </a:solidFill>
            <a:prstDash val="solid"/>
            <a:round/>
            <a:headEnd type="none" w="med" len="med"/>
            <a:tailEnd type="none" w="med" len="med"/>
          </a:ln>
        </p:spPr>
      </p:cxnSp>
      <p:cxnSp>
        <p:nvCxnSpPr>
          <p:cNvPr id="1201" name="Google Shape;1201;p92"/>
          <p:cNvCxnSpPr>
            <a:cxnSpLocks/>
          </p:cNvCxnSpPr>
          <p:nvPr/>
        </p:nvCxnSpPr>
        <p:spPr>
          <a:xfrm>
            <a:off x="1810091" y="337298"/>
            <a:ext cx="5618231"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4FF6BAC5-272C-A994-CBDA-F68D11FF48CB}"/>
              </a:ext>
            </a:extLst>
          </p:cNvPr>
          <p:cNvSpPr txBox="1"/>
          <p:nvPr/>
        </p:nvSpPr>
        <p:spPr>
          <a:xfrm>
            <a:off x="681959" y="1600550"/>
            <a:ext cx="7874493" cy="1323439"/>
          </a:xfrm>
          <a:prstGeom prst="rect">
            <a:avLst/>
          </a:prstGeom>
          <a:noFill/>
        </p:spPr>
        <p:txBody>
          <a:bodyPr wrap="square">
            <a:spAutoFit/>
          </a:bodyPr>
          <a:lstStyle/>
          <a:p>
            <a:pPr algn="l"/>
            <a:r>
              <a:rPr lang="en-US" sz="1800" b="1" i="0" dirty="0">
                <a:solidFill>
                  <a:schemeClr val="tx1"/>
                </a:solidFill>
                <a:effectLst/>
                <a:latin typeface="DM Serif Text" pitchFamily="2" charset="0"/>
              </a:rPr>
              <a:t>Recognition of Contributors:</a:t>
            </a:r>
            <a:endParaRPr lang="en-US" sz="1800" b="0" i="0" dirty="0">
              <a:solidFill>
                <a:schemeClr val="tx1"/>
              </a:solidFill>
              <a:effectLst/>
              <a:latin typeface="DM Serif Text" pitchFamily="2" charset="0"/>
            </a:endParaRPr>
          </a:p>
          <a:p>
            <a:pPr marL="457200" marR="50800" lvl="1" indent="-304800">
              <a:spcBef>
                <a:spcPts val="1200"/>
              </a:spcBef>
              <a:buClr>
                <a:schemeClr val="dk1"/>
              </a:buClr>
              <a:buSzPts val="1200"/>
              <a:buFont typeface="Barlow"/>
              <a:buChar char="●"/>
            </a:pPr>
            <a:r>
              <a:rPr lang="en-US" dirty="0">
                <a:solidFill>
                  <a:schemeClr val="dk1"/>
                </a:solidFill>
                <a:uFill>
                  <a:noFill/>
                </a:uFill>
                <a:latin typeface="Barlow"/>
                <a:sym typeface="Barlow"/>
              </a:rPr>
              <a:t>Thankful for the guidance and support from </a:t>
            </a:r>
            <a:r>
              <a:rPr lang="en-US" sz="1400" b="1" dirty="0"/>
              <a:t>Huajun Zhang</a:t>
            </a:r>
            <a:r>
              <a:rPr lang="en-US" dirty="0">
                <a:solidFill>
                  <a:schemeClr val="dk1"/>
                </a:solidFill>
                <a:uFill>
                  <a:noFill/>
                </a:uFill>
                <a:latin typeface="Barlow"/>
                <a:sym typeface="Barlow"/>
              </a:rPr>
              <a:t>, our professor.</a:t>
            </a:r>
          </a:p>
          <a:p>
            <a:pPr marL="457200" marR="50800" lvl="1" indent="-304800">
              <a:spcBef>
                <a:spcPts val="1200"/>
              </a:spcBef>
              <a:buClr>
                <a:schemeClr val="dk1"/>
              </a:buClr>
              <a:buSzPts val="1200"/>
              <a:buFont typeface="Barlow"/>
              <a:buChar char="●"/>
            </a:pPr>
            <a:r>
              <a:rPr lang="en-US" dirty="0">
                <a:solidFill>
                  <a:schemeClr val="dk1"/>
                </a:solidFill>
                <a:uFill>
                  <a:noFill/>
                </a:uFill>
                <a:latin typeface="Barlow"/>
                <a:sym typeface="Barlow"/>
              </a:rPr>
              <a:t>Appreciation for the collaborative efforts of Team #3 members: Aakash Boenal, Kiranmai Reddy Varakantam, Meghana Katta, Rishitha Madipelli, and Shreya Gowrishetty.</a:t>
            </a:r>
          </a:p>
        </p:txBody>
      </p:sp>
    </p:spTree>
    <p:extLst>
      <p:ext uri="{BB962C8B-B14F-4D97-AF65-F5344CB8AC3E}">
        <p14:creationId xmlns:p14="http://schemas.microsoft.com/office/powerpoint/2010/main" val="4141024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01"/>
                                        </p:tgtEl>
                                        <p:attrNameLst>
                                          <p:attrName>style.visibility</p:attrName>
                                        </p:attrNameLst>
                                      </p:cBhvr>
                                      <p:to>
                                        <p:strVal val="visible"/>
                                      </p:to>
                                    </p:set>
                                    <p:anim calcmode="lin" valueType="num">
                                      <p:cBhvr additive="base">
                                        <p:cTn id="7" dur="500" fill="hold"/>
                                        <p:tgtEl>
                                          <p:spTgt spid="1201"/>
                                        </p:tgtEl>
                                        <p:attrNameLst>
                                          <p:attrName>ppt_x</p:attrName>
                                        </p:attrNameLst>
                                      </p:cBhvr>
                                      <p:tavLst>
                                        <p:tav tm="0">
                                          <p:val>
                                            <p:strVal val="0-#ppt_w/2"/>
                                          </p:val>
                                        </p:tav>
                                        <p:tav tm="100000">
                                          <p:val>
                                            <p:strVal val="#ppt_x"/>
                                          </p:val>
                                        </p:tav>
                                      </p:tavLst>
                                    </p:anim>
                                    <p:anim calcmode="lin" valueType="num">
                                      <p:cBhvr additive="base">
                                        <p:cTn id="8" dur="500" fill="hold"/>
                                        <p:tgtEl>
                                          <p:spTgt spid="120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00"/>
                                        </p:tgtEl>
                                        <p:attrNameLst>
                                          <p:attrName>style.visibility</p:attrName>
                                        </p:attrNameLst>
                                      </p:cBhvr>
                                      <p:to>
                                        <p:strVal val="visible"/>
                                      </p:to>
                                    </p:set>
                                    <p:anim calcmode="lin" valueType="num">
                                      <p:cBhvr additive="base">
                                        <p:cTn id="11" dur="500" fill="hold"/>
                                        <p:tgtEl>
                                          <p:spTgt spid="1200"/>
                                        </p:tgtEl>
                                        <p:attrNameLst>
                                          <p:attrName>ppt_x</p:attrName>
                                        </p:attrNameLst>
                                      </p:cBhvr>
                                      <p:tavLst>
                                        <p:tav tm="0">
                                          <p:val>
                                            <p:strVal val="1+#ppt_w/2"/>
                                          </p:val>
                                        </p:tav>
                                        <p:tav tm="100000">
                                          <p:val>
                                            <p:strVal val="#ppt_x"/>
                                          </p:val>
                                        </p:tav>
                                      </p:tavLst>
                                    </p:anim>
                                    <p:anim calcmode="lin" valueType="num">
                                      <p:cBhvr additive="base">
                                        <p:cTn id="12" dur="500" fill="hold"/>
                                        <p:tgtEl>
                                          <p:spTgt spid="120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1191"/>
                                        </p:tgtEl>
                                        <p:attrNameLst>
                                          <p:attrName>style.visibility</p:attrName>
                                        </p:attrNameLst>
                                      </p:cBhvr>
                                      <p:to>
                                        <p:strVal val="visible"/>
                                      </p:to>
                                    </p:set>
                                    <p:anim calcmode="lin" valueType="num">
                                      <p:cBhvr>
                                        <p:cTn id="16" dur="1000" fill="hold"/>
                                        <p:tgtEl>
                                          <p:spTgt spid="1191"/>
                                        </p:tgtEl>
                                        <p:attrNameLst>
                                          <p:attrName>ppt_w</p:attrName>
                                        </p:attrNameLst>
                                      </p:cBhvr>
                                      <p:tavLst>
                                        <p:tav tm="0">
                                          <p:val>
                                            <p:fltVal val="0"/>
                                          </p:val>
                                        </p:tav>
                                        <p:tav tm="100000">
                                          <p:val>
                                            <p:strVal val="#ppt_w"/>
                                          </p:val>
                                        </p:tav>
                                      </p:tavLst>
                                    </p:anim>
                                    <p:anim calcmode="lin" valueType="num">
                                      <p:cBhvr>
                                        <p:cTn id="17" dur="1000" fill="hold"/>
                                        <p:tgtEl>
                                          <p:spTgt spid="1191"/>
                                        </p:tgtEl>
                                        <p:attrNameLst>
                                          <p:attrName>ppt_h</p:attrName>
                                        </p:attrNameLst>
                                      </p:cBhvr>
                                      <p:tavLst>
                                        <p:tav tm="0">
                                          <p:val>
                                            <p:fltVal val="0"/>
                                          </p:val>
                                        </p:tav>
                                        <p:tav tm="100000">
                                          <p:val>
                                            <p:strVal val="#ppt_h"/>
                                          </p:val>
                                        </p:tav>
                                      </p:tavLst>
                                    </p:anim>
                                    <p:anim calcmode="lin" valueType="num">
                                      <p:cBhvr>
                                        <p:cTn id="18" dur="1000" fill="hold"/>
                                        <p:tgtEl>
                                          <p:spTgt spid="1191"/>
                                        </p:tgtEl>
                                        <p:attrNameLst>
                                          <p:attrName>style.rotation</p:attrName>
                                        </p:attrNameLst>
                                      </p:cBhvr>
                                      <p:tavLst>
                                        <p:tav tm="0">
                                          <p:val>
                                            <p:fltVal val="90"/>
                                          </p:val>
                                        </p:tav>
                                        <p:tav tm="100000">
                                          <p:val>
                                            <p:fltVal val="0"/>
                                          </p:val>
                                        </p:tav>
                                      </p:tavLst>
                                    </p:anim>
                                    <p:animEffect transition="in" filter="fade">
                                      <p:cBhvr>
                                        <p:cTn id="19" dur="1000"/>
                                        <p:tgtEl>
                                          <p:spTgt spid="11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2"/>
          <p:cNvSpPr txBox="1">
            <a:spLocks noGrp="1"/>
          </p:cNvSpPr>
          <p:nvPr>
            <p:ph type="title"/>
          </p:nvPr>
        </p:nvSpPr>
        <p:spPr>
          <a:xfrm>
            <a:off x="1810091" y="244325"/>
            <a:ext cx="5523818" cy="853373"/>
          </a:xfrm>
          <a:prstGeom prst="rect">
            <a:avLst/>
          </a:prstGeom>
        </p:spPr>
        <p:txBody>
          <a:bodyPr spcFirstLastPara="1" wrap="square" lIns="91425" tIns="91425" rIns="91425" bIns="91425" anchor="ctr" anchorCtr="0">
            <a:noAutofit/>
          </a:bodyPr>
          <a:lstStyle/>
          <a:p>
            <a:pPr lvl="0" algn="ctr">
              <a:buSzPts val="1100"/>
            </a:pPr>
            <a:r>
              <a:rPr lang="en-US" dirty="0"/>
              <a:t>REFERENCES</a:t>
            </a:r>
            <a:endParaRPr dirty="0"/>
          </a:p>
        </p:txBody>
      </p:sp>
      <p:cxnSp>
        <p:nvCxnSpPr>
          <p:cNvPr id="1200" name="Google Shape;1200;p92"/>
          <p:cNvCxnSpPr>
            <a:cxnSpLocks/>
          </p:cNvCxnSpPr>
          <p:nvPr/>
        </p:nvCxnSpPr>
        <p:spPr>
          <a:xfrm>
            <a:off x="1810091" y="1003627"/>
            <a:ext cx="5618231" cy="0"/>
          </a:xfrm>
          <a:prstGeom prst="straightConnector1">
            <a:avLst/>
          </a:prstGeom>
          <a:noFill/>
          <a:ln w="9525" cap="flat" cmpd="sng">
            <a:solidFill>
              <a:schemeClr val="dk1"/>
            </a:solidFill>
            <a:prstDash val="solid"/>
            <a:round/>
            <a:headEnd type="none" w="med" len="med"/>
            <a:tailEnd type="none" w="med" len="med"/>
          </a:ln>
        </p:spPr>
      </p:cxnSp>
      <p:cxnSp>
        <p:nvCxnSpPr>
          <p:cNvPr id="1201" name="Google Shape;1201;p92"/>
          <p:cNvCxnSpPr>
            <a:cxnSpLocks/>
          </p:cNvCxnSpPr>
          <p:nvPr/>
        </p:nvCxnSpPr>
        <p:spPr>
          <a:xfrm>
            <a:off x="1810091" y="337298"/>
            <a:ext cx="5618231" cy="0"/>
          </a:xfrm>
          <a:prstGeom prst="straightConnector1">
            <a:avLst/>
          </a:prstGeom>
          <a:noFill/>
          <a:ln w="9525" cap="flat" cmpd="sng">
            <a:solidFill>
              <a:schemeClr val="dk1"/>
            </a:solidFill>
            <a:prstDash val="solid"/>
            <a:round/>
            <a:headEnd type="none" w="med" len="med"/>
            <a:tailEnd type="none" w="med" len="med"/>
          </a:ln>
        </p:spPr>
      </p:cxnSp>
      <p:sp>
        <p:nvSpPr>
          <p:cNvPr id="6" name="Google Shape;1192;p92">
            <a:extLst>
              <a:ext uri="{FF2B5EF4-FFF2-40B4-BE49-F238E27FC236}">
                <a16:creationId xmlns:a16="http://schemas.microsoft.com/office/drawing/2014/main" id="{68457A84-F010-39E5-5512-F0CBAAB3AEB2}"/>
              </a:ext>
            </a:extLst>
          </p:cNvPr>
          <p:cNvSpPr txBox="1">
            <a:spLocks noGrp="1"/>
          </p:cNvSpPr>
          <p:nvPr>
            <p:ph type="subTitle" idx="1"/>
          </p:nvPr>
        </p:nvSpPr>
        <p:spPr>
          <a:xfrm>
            <a:off x="514041" y="1468202"/>
            <a:ext cx="8115917" cy="2671671"/>
          </a:xfrm>
          <a:prstGeom prst="rect">
            <a:avLst/>
          </a:prstGeom>
        </p:spPr>
        <p:txBody>
          <a:bodyPr spcFirstLastPara="1" wrap="square" lIns="91425" tIns="91425" rIns="91425" bIns="91425" anchor="ctr"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[1]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geiler</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l. (10, May 2022). </a:t>
            </a:r>
            <a:r>
              <a:rPr kumimoji="0" lang="en-US" altLang="en-US" sz="1400" b="0" i="1"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NewspaperChurn</a:t>
            </a:r>
            <a:r>
              <a:rPr kumimoji="0" lang="en-US" altLang="en-US" sz="14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Retrieved from Open ML: </a:t>
            </a:r>
            <a:r>
              <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https://api.openml.org/d/44226</a:t>
            </a:r>
            <a:endPar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[2]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Belchior</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L. M. (2022, November). </a:t>
            </a:r>
            <a:r>
              <a:rPr kumimoji="0" lang="en-US" altLang="en-US" sz="1400" b="0" i="1"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Churn Prediction in Online Newspaper Subscriptions.</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Retrieved from Run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Repositorio</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a:t>
            </a:r>
            <a:r>
              <a:rPr kumimoji="0" lang="en-US" altLang="en-US" sz="1400" b="0" i="0" u="none" strike="noStrike" cap="none" normalizeH="0" baseline="0" dirty="0" err="1">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Universidade</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Nova: </a:t>
            </a:r>
            <a:r>
              <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https://run.unl.pt/bitstream/10362/148914/4/TGI1079.pdf</a:t>
            </a:r>
            <a:endPar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[3] Pe</a:t>
            </a:r>
            <a:r>
              <a:rPr kumimoji="0" lang="en-US" altLang="en-US"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ñ</a:t>
            </a:r>
            <a:r>
              <a:rPr kumimoji="0" lang="en-US" altLang="en-US" sz="1400" b="0"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a, V. C., Malthouse, E. C., &amp; Mersey, R. D. (2023). Churning off the news: An analysis of newspaper subscriber churn across digital devices. Newspaper Research Journal, 44(2), 190-205. </a:t>
            </a:r>
            <a:r>
              <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https://doi.org/10.1177/07395329231167374</a:t>
            </a:r>
            <a:endParaRPr kumimoji="0" lang="en-US" altLang="en-US" sz="1400" b="0" i="0" u="none" strike="noStrike" cap="none" normalizeH="0" baseline="0" dirty="0">
              <a:ln>
                <a:noFill/>
              </a:ln>
              <a:solidFill>
                <a:srgbClr val="0070C0"/>
              </a:solidFill>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7" name="Google Shape;1191;p92">
            <a:extLst>
              <a:ext uri="{FF2B5EF4-FFF2-40B4-BE49-F238E27FC236}">
                <a16:creationId xmlns:a16="http://schemas.microsoft.com/office/drawing/2014/main" id="{AE1564EB-6D3D-01CD-A0A3-120A5CF519FE}"/>
              </a:ext>
            </a:extLst>
          </p:cNvPr>
          <p:cNvSpPr txBox="1">
            <a:spLocks/>
          </p:cNvSpPr>
          <p:nvPr/>
        </p:nvSpPr>
        <p:spPr>
          <a:xfrm>
            <a:off x="1810091" y="4002584"/>
            <a:ext cx="5523818" cy="8533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1pPr>
            <a:lvl2pPr marR="0" lvl="1"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2pPr>
            <a:lvl3pPr marR="0" lvl="2"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3pPr>
            <a:lvl4pPr marR="0" lvl="3"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4pPr>
            <a:lvl5pPr marR="0" lvl="4"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5pPr>
            <a:lvl6pPr marR="0" lvl="5"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6pPr>
            <a:lvl7pPr marR="0" lvl="6"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7pPr>
            <a:lvl8pPr marR="0" lvl="7"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8pPr>
            <a:lvl9pPr marR="0" lvl="8" algn="l" rtl="0">
              <a:lnSpc>
                <a:spcPct val="100000"/>
              </a:lnSpc>
              <a:spcBef>
                <a:spcPts val="0"/>
              </a:spcBef>
              <a:spcAft>
                <a:spcPts val="0"/>
              </a:spcAft>
              <a:buClr>
                <a:schemeClr val="dk1"/>
              </a:buClr>
              <a:buSzPts val="2800"/>
              <a:buFont typeface="DM Serif Text"/>
              <a:buNone/>
              <a:defRPr sz="2800" b="1" i="0" u="none" strike="noStrike" cap="none">
                <a:solidFill>
                  <a:schemeClr val="dk1"/>
                </a:solidFill>
                <a:latin typeface="DM Serif Text"/>
                <a:ea typeface="DM Serif Text"/>
                <a:cs typeface="DM Serif Text"/>
                <a:sym typeface="DM Serif Text"/>
              </a:defRPr>
            </a:lvl9pPr>
          </a:lstStyle>
          <a:p>
            <a:pPr algn="ctr">
              <a:buSzPts val="1100"/>
            </a:pPr>
            <a:r>
              <a:rPr lang="en-US" dirty="0"/>
              <a:t>THANK YOU</a:t>
            </a:r>
          </a:p>
        </p:txBody>
      </p:sp>
    </p:spTree>
    <p:extLst>
      <p:ext uri="{BB962C8B-B14F-4D97-AF65-F5344CB8AC3E}">
        <p14:creationId xmlns:p14="http://schemas.microsoft.com/office/powerpoint/2010/main" val="4150864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01"/>
                                        </p:tgtEl>
                                        <p:attrNameLst>
                                          <p:attrName>style.visibility</p:attrName>
                                        </p:attrNameLst>
                                      </p:cBhvr>
                                      <p:to>
                                        <p:strVal val="visible"/>
                                      </p:to>
                                    </p:set>
                                    <p:anim calcmode="lin" valueType="num">
                                      <p:cBhvr additive="base">
                                        <p:cTn id="7" dur="500" fill="hold"/>
                                        <p:tgtEl>
                                          <p:spTgt spid="1201"/>
                                        </p:tgtEl>
                                        <p:attrNameLst>
                                          <p:attrName>ppt_x</p:attrName>
                                        </p:attrNameLst>
                                      </p:cBhvr>
                                      <p:tavLst>
                                        <p:tav tm="0">
                                          <p:val>
                                            <p:strVal val="0-#ppt_w/2"/>
                                          </p:val>
                                        </p:tav>
                                        <p:tav tm="100000">
                                          <p:val>
                                            <p:strVal val="#ppt_x"/>
                                          </p:val>
                                        </p:tav>
                                      </p:tavLst>
                                    </p:anim>
                                    <p:anim calcmode="lin" valueType="num">
                                      <p:cBhvr additive="base">
                                        <p:cTn id="8" dur="500" fill="hold"/>
                                        <p:tgtEl>
                                          <p:spTgt spid="120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00"/>
                                        </p:tgtEl>
                                        <p:attrNameLst>
                                          <p:attrName>style.visibility</p:attrName>
                                        </p:attrNameLst>
                                      </p:cBhvr>
                                      <p:to>
                                        <p:strVal val="visible"/>
                                      </p:to>
                                    </p:set>
                                    <p:anim calcmode="lin" valueType="num">
                                      <p:cBhvr additive="base">
                                        <p:cTn id="11" dur="500" fill="hold"/>
                                        <p:tgtEl>
                                          <p:spTgt spid="1200"/>
                                        </p:tgtEl>
                                        <p:attrNameLst>
                                          <p:attrName>ppt_x</p:attrName>
                                        </p:attrNameLst>
                                      </p:cBhvr>
                                      <p:tavLst>
                                        <p:tav tm="0">
                                          <p:val>
                                            <p:strVal val="1+#ppt_w/2"/>
                                          </p:val>
                                        </p:tav>
                                        <p:tav tm="100000">
                                          <p:val>
                                            <p:strVal val="#ppt_x"/>
                                          </p:val>
                                        </p:tav>
                                      </p:tavLst>
                                    </p:anim>
                                    <p:anim calcmode="lin" valueType="num">
                                      <p:cBhvr additive="base">
                                        <p:cTn id="12" dur="500" fill="hold"/>
                                        <p:tgtEl>
                                          <p:spTgt spid="1200"/>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1191"/>
                                        </p:tgtEl>
                                        <p:attrNameLst>
                                          <p:attrName>style.visibility</p:attrName>
                                        </p:attrNameLst>
                                      </p:cBhvr>
                                      <p:to>
                                        <p:strVal val="visible"/>
                                      </p:to>
                                    </p:set>
                                    <p:anim calcmode="lin" valueType="num">
                                      <p:cBhvr>
                                        <p:cTn id="16" dur="1000" fill="hold"/>
                                        <p:tgtEl>
                                          <p:spTgt spid="1191"/>
                                        </p:tgtEl>
                                        <p:attrNameLst>
                                          <p:attrName>ppt_w</p:attrName>
                                        </p:attrNameLst>
                                      </p:cBhvr>
                                      <p:tavLst>
                                        <p:tav tm="0">
                                          <p:val>
                                            <p:fltVal val="0"/>
                                          </p:val>
                                        </p:tav>
                                        <p:tav tm="100000">
                                          <p:val>
                                            <p:strVal val="#ppt_w"/>
                                          </p:val>
                                        </p:tav>
                                      </p:tavLst>
                                    </p:anim>
                                    <p:anim calcmode="lin" valueType="num">
                                      <p:cBhvr>
                                        <p:cTn id="17" dur="1000" fill="hold"/>
                                        <p:tgtEl>
                                          <p:spTgt spid="1191"/>
                                        </p:tgtEl>
                                        <p:attrNameLst>
                                          <p:attrName>ppt_h</p:attrName>
                                        </p:attrNameLst>
                                      </p:cBhvr>
                                      <p:tavLst>
                                        <p:tav tm="0">
                                          <p:val>
                                            <p:fltVal val="0"/>
                                          </p:val>
                                        </p:tav>
                                        <p:tav tm="100000">
                                          <p:val>
                                            <p:strVal val="#ppt_h"/>
                                          </p:val>
                                        </p:tav>
                                      </p:tavLst>
                                    </p:anim>
                                    <p:anim calcmode="lin" valueType="num">
                                      <p:cBhvr>
                                        <p:cTn id="18" dur="1000" fill="hold"/>
                                        <p:tgtEl>
                                          <p:spTgt spid="1191"/>
                                        </p:tgtEl>
                                        <p:attrNameLst>
                                          <p:attrName>style.rotation</p:attrName>
                                        </p:attrNameLst>
                                      </p:cBhvr>
                                      <p:tavLst>
                                        <p:tav tm="0">
                                          <p:val>
                                            <p:fltVal val="90"/>
                                          </p:val>
                                        </p:tav>
                                        <p:tav tm="100000">
                                          <p:val>
                                            <p:fltVal val="0"/>
                                          </p:val>
                                        </p:tav>
                                      </p:tavLst>
                                    </p:anim>
                                    <p:animEffect transition="in" filter="fade">
                                      <p:cBhvr>
                                        <p:cTn id="19" dur="1000"/>
                                        <p:tgtEl>
                                          <p:spTgt spid="119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fade">
                                      <p:cBhvr>
                                        <p:cTn id="29" dur="5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
                                            <p:txEl>
                                              <p:pRg st="4" end="4"/>
                                            </p:txEl>
                                          </p:spTgt>
                                        </p:tgtEl>
                                        <p:attrNameLst>
                                          <p:attrName>style.visibility</p:attrName>
                                        </p:attrNameLst>
                                      </p:cBhvr>
                                      <p:to>
                                        <p:strVal val="visible"/>
                                      </p:to>
                                    </p:set>
                                    <p:animEffect transition="in" filter="fade">
                                      <p:cBhvr>
                                        <p:cTn id="34" dur="500"/>
                                        <p:tgtEl>
                                          <p:spTgt spid="6">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37"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out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1" grpId="0"/>
      <p:bldP spid="6" grpId="0"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5" name="Google Shape;695;p80"/>
          <p:cNvSpPr txBox="1">
            <a:spLocks noGrp="1"/>
          </p:cNvSpPr>
          <p:nvPr>
            <p:ph type="ctrTitle"/>
          </p:nvPr>
        </p:nvSpPr>
        <p:spPr>
          <a:xfrm>
            <a:off x="2068650" y="1928825"/>
            <a:ext cx="5006700" cy="97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800" dirty="0"/>
              <a:t>INTRODUCTION</a:t>
            </a:r>
            <a:endParaRPr sz="2800" dirty="0"/>
          </a:p>
        </p:txBody>
      </p:sp>
      <p:sp>
        <p:nvSpPr>
          <p:cNvPr id="696" name="Google Shape;696;p80"/>
          <p:cNvSpPr txBox="1">
            <a:spLocks noGrp="1"/>
          </p:cNvSpPr>
          <p:nvPr>
            <p:ph type="subTitle" idx="1"/>
          </p:nvPr>
        </p:nvSpPr>
        <p:spPr>
          <a:xfrm>
            <a:off x="593249" y="2666172"/>
            <a:ext cx="7826825" cy="1657272"/>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dirty="0">
                <a:latin typeface="Arial" panose="020B0604020202020204" pitchFamily="34" charset="0"/>
                <a:cs typeface="Arial" panose="020B0604020202020204" pitchFamily="34" charset="0"/>
              </a:rPr>
              <a:t>In the digital era, newspapers are navigating changing reader habits, emphasizing the need to understand subscriber behavior for reader retention. </a:t>
            </a:r>
          </a:p>
          <a:p>
            <a:pPr algn="l">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dirty="0">
                <a:latin typeface="Arial" panose="020B0604020202020204" pitchFamily="34" charset="0"/>
                <a:cs typeface="Arial" panose="020B0604020202020204" pitchFamily="34" charset="0"/>
              </a:rPr>
              <a:t>Our project stands out by leveraging big data to create a predictive model from a rich Newspaper Subscribers dataset. </a:t>
            </a:r>
          </a:p>
          <a:p>
            <a:pPr algn="l">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algn="l">
              <a:buFont typeface="Arial" panose="020B0604020202020204" pitchFamily="34" charset="0"/>
              <a:buChar char="•"/>
            </a:pPr>
            <a:r>
              <a:rPr lang="en-US" sz="1200" dirty="0">
                <a:latin typeface="Arial" panose="020B0604020202020204" pitchFamily="34" charset="0"/>
                <a:cs typeface="Arial" panose="020B0604020202020204" pitchFamily="34" charset="0"/>
              </a:rPr>
              <a:t>Unlike conventional methods, we focus on factors influencing subscriber retention, offering unique insights for informed, data-driven decisions in the evolving media landscape.</a:t>
            </a:r>
          </a:p>
        </p:txBody>
      </p:sp>
      <p:cxnSp>
        <p:nvCxnSpPr>
          <p:cNvPr id="703" name="Google Shape;703;p80"/>
          <p:cNvCxnSpPr/>
          <p:nvPr/>
        </p:nvCxnSpPr>
        <p:spPr>
          <a:xfrm>
            <a:off x="1803750" y="5498839"/>
            <a:ext cx="5271600" cy="0"/>
          </a:xfrm>
          <a:prstGeom prst="straightConnector1">
            <a:avLst/>
          </a:prstGeom>
          <a:noFill/>
          <a:ln w="9525" cap="flat" cmpd="sng">
            <a:solidFill>
              <a:schemeClr val="dk1"/>
            </a:solidFill>
            <a:prstDash val="solid"/>
            <a:round/>
            <a:headEnd type="none" w="med" len="med"/>
            <a:tailEnd type="none" w="med" len="med"/>
          </a:ln>
        </p:spPr>
      </p:cxnSp>
      <p:cxnSp>
        <p:nvCxnSpPr>
          <p:cNvPr id="704" name="Google Shape;704;p80"/>
          <p:cNvCxnSpPr>
            <a:cxnSpLocks/>
          </p:cNvCxnSpPr>
          <p:nvPr/>
        </p:nvCxnSpPr>
        <p:spPr>
          <a:xfrm>
            <a:off x="837398" y="2571750"/>
            <a:ext cx="7401827" cy="0"/>
          </a:xfrm>
          <a:prstGeom prst="straightConnector1">
            <a:avLst/>
          </a:prstGeom>
          <a:noFill/>
          <a:ln w="9525" cap="flat" cmpd="sng">
            <a:solidFill>
              <a:schemeClr val="dk1"/>
            </a:solidFill>
            <a:prstDash val="solid"/>
            <a:round/>
            <a:headEnd type="none" w="med" len="med"/>
            <a:tailEnd type="none" w="med" len="med"/>
          </a:ln>
        </p:spPr>
      </p:cxnSp>
      <p:pic>
        <p:nvPicPr>
          <p:cNvPr id="5124" name="Picture 4">
            <a:extLst>
              <a:ext uri="{FF2B5EF4-FFF2-40B4-BE49-F238E27FC236}">
                <a16:creationId xmlns:a16="http://schemas.microsoft.com/office/drawing/2014/main" id="{002AC09E-037F-D448-2338-5A390521B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64" b="51952"/>
          <a:stretch/>
        </p:blipFill>
        <p:spPr bwMode="auto">
          <a:xfrm>
            <a:off x="0" y="-26424"/>
            <a:ext cx="9151316" cy="1849793"/>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94;p69">
            <a:extLst>
              <a:ext uri="{FF2B5EF4-FFF2-40B4-BE49-F238E27FC236}">
                <a16:creationId xmlns:a16="http://schemas.microsoft.com/office/drawing/2014/main" id="{C754B247-6BCD-E190-52AA-4A7B18545893}"/>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4" name="Google Shape;495;p69">
            <a:extLst>
              <a:ext uri="{FF2B5EF4-FFF2-40B4-BE49-F238E27FC236}">
                <a16:creationId xmlns:a16="http://schemas.microsoft.com/office/drawing/2014/main" id="{D8B6FF1B-BD45-C677-B258-5358A2EE05D1}"/>
              </a:ext>
            </a:extLst>
          </p:cNvPr>
          <p:cNvGrpSpPr/>
          <p:nvPr/>
        </p:nvGrpSpPr>
        <p:grpSpPr>
          <a:xfrm>
            <a:off x="727475" y="4603510"/>
            <a:ext cx="7692600" cy="205286"/>
            <a:chOff x="727475" y="1087800"/>
            <a:chExt cx="7692600" cy="205286"/>
          </a:xfrm>
        </p:grpSpPr>
        <p:cxnSp>
          <p:nvCxnSpPr>
            <p:cNvPr id="5" name="Google Shape;496;p69">
              <a:extLst>
                <a:ext uri="{FF2B5EF4-FFF2-40B4-BE49-F238E27FC236}">
                  <a16:creationId xmlns:a16="http://schemas.microsoft.com/office/drawing/2014/main" id="{6FC92589-24A0-1F34-8185-A628C9C16EB2}"/>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6" name="Google Shape;497;p69">
              <a:extLst>
                <a:ext uri="{FF2B5EF4-FFF2-40B4-BE49-F238E27FC236}">
                  <a16:creationId xmlns:a16="http://schemas.microsoft.com/office/drawing/2014/main" id="{2AF5E57D-9252-E444-7433-CC26CCF5FE57}"/>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7" name="Google Shape;498;p69">
            <a:extLst>
              <a:ext uri="{FF2B5EF4-FFF2-40B4-BE49-F238E27FC236}">
                <a16:creationId xmlns:a16="http://schemas.microsoft.com/office/drawing/2014/main" id="{4A1148AF-F569-DEE6-A4D9-9F727FD8B821}"/>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8" name="Google Shape;499;p69">
            <a:extLst>
              <a:ext uri="{FF2B5EF4-FFF2-40B4-BE49-F238E27FC236}">
                <a16:creationId xmlns:a16="http://schemas.microsoft.com/office/drawing/2014/main" id="{5DCCC946-15ED-B953-EC4D-CBD338BAF79E}"/>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373555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95"/>
                                        </p:tgtEl>
                                        <p:attrNameLst>
                                          <p:attrName>style.visibility</p:attrName>
                                        </p:attrNameLst>
                                      </p:cBhvr>
                                      <p:to>
                                        <p:strVal val="visible"/>
                                      </p:to>
                                    </p:set>
                                    <p:anim calcmode="lin" valueType="num">
                                      <p:cBhvr additive="base">
                                        <p:cTn id="7" dur="1000"/>
                                        <p:tgtEl>
                                          <p:spTgt spid="695"/>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96"/>
                                        </p:tgtEl>
                                        <p:attrNameLst>
                                          <p:attrName>style.visibility</p:attrName>
                                        </p:attrNameLst>
                                      </p:cBhvr>
                                      <p:to>
                                        <p:strVal val="visible"/>
                                      </p:to>
                                    </p:set>
                                    <p:anim calcmode="lin" valueType="num">
                                      <p:cBhvr additive="base">
                                        <p:cTn id="10" dur="1000"/>
                                        <p:tgtEl>
                                          <p:spTgt spid="696"/>
                                        </p:tgtEl>
                                        <p:attrNameLst>
                                          <p:attrName>ppt_x</p:attrName>
                                        </p:attrNameLst>
                                      </p:cBhvr>
                                      <p:tavLst>
                                        <p:tav tm="0">
                                          <p:val>
                                            <p:strVal val="#ppt_x+1"/>
                                          </p:val>
                                        </p:tav>
                                        <p:tav tm="100000">
                                          <p:val>
                                            <p:strVal val="#ppt_x"/>
                                          </p:val>
                                        </p:tav>
                                      </p:tavLst>
                                    </p:anim>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704"/>
                                        </p:tgtEl>
                                        <p:attrNameLst>
                                          <p:attrName>style.visibility</p:attrName>
                                        </p:attrNameLst>
                                      </p:cBhvr>
                                      <p:to>
                                        <p:strVal val="visible"/>
                                      </p:to>
                                    </p:set>
                                    <p:anim calcmode="lin" valueType="num">
                                      <p:cBhvr>
                                        <p:cTn id="14" dur="500" fill="hold"/>
                                        <p:tgtEl>
                                          <p:spTgt spid="704"/>
                                        </p:tgtEl>
                                        <p:attrNameLst>
                                          <p:attrName>ppt_w</p:attrName>
                                        </p:attrNameLst>
                                      </p:cBhvr>
                                      <p:tavLst>
                                        <p:tav tm="0">
                                          <p:val>
                                            <p:fltVal val="0"/>
                                          </p:val>
                                        </p:tav>
                                        <p:tav tm="100000">
                                          <p:val>
                                            <p:strVal val="#ppt_w"/>
                                          </p:val>
                                        </p:tav>
                                      </p:tavLst>
                                    </p:anim>
                                    <p:anim calcmode="lin" valueType="num">
                                      <p:cBhvr>
                                        <p:cTn id="15" dur="500" fill="hold"/>
                                        <p:tgtEl>
                                          <p:spTgt spid="704"/>
                                        </p:tgtEl>
                                        <p:attrNameLst>
                                          <p:attrName>ppt_h</p:attrName>
                                        </p:attrNameLst>
                                      </p:cBhvr>
                                      <p:tavLst>
                                        <p:tav tm="0">
                                          <p:val>
                                            <p:fltVal val="0"/>
                                          </p:val>
                                        </p:tav>
                                        <p:tav tm="100000">
                                          <p:val>
                                            <p:strVal val="#ppt_h"/>
                                          </p:val>
                                        </p:tav>
                                      </p:tavLst>
                                    </p:anim>
                                    <p:animEffect transition="in" filter="fade">
                                      <p:cBhvr>
                                        <p:cTn id="16" dur="500"/>
                                        <p:tgtEl>
                                          <p:spTgt spid="704"/>
                                        </p:tgtEl>
                                      </p:cBhvr>
                                    </p:animEffect>
                                  </p:childTnLst>
                                </p:cTn>
                              </p:par>
                              <p:par>
                                <p:cTn id="17" presetID="10" presetClass="entr" presetSubtype="0" fill="hold" nodeType="withEffect">
                                  <p:stCondLst>
                                    <p:cond delay="0"/>
                                  </p:stCondLst>
                                  <p:childTnLst>
                                    <p:set>
                                      <p:cBhvr>
                                        <p:cTn id="18" dur="1" fill="hold">
                                          <p:stCondLst>
                                            <p:cond delay="0"/>
                                          </p:stCondLst>
                                        </p:cTn>
                                        <p:tgtEl>
                                          <p:spTgt spid="703"/>
                                        </p:tgtEl>
                                        <p:attrNameLst>
                                          <p:attrName>style.visibility</p:attrName>
                                        </p:attrNameLst>
                                      </p:cBhvr>
                                      <p:to>
                                        <p:strVal val="visible"/>
                                      </p:to>
                                    </p:set>
                                    <p:animEffect transition="in" filter="fade">
                                      <p:cBhvr>
                                        <p:cTn id="19" dur="500"/>
                                        <p:tgtEl>
                                          <p:spTgt spid="7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p99"/>
          <p:cNvSpPr txBox="1">
            <a:spLocks noGrp="1"/>
          </p:cNvSpPr>
          <p:nvPr>
            <p:ph type="title"/>
          </p:nvPr>
        </p:nvSpPr>
        <p:spPr>
          <a:xfrm>
            <a:off x="720000" y="473496"/>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OBJECTIVES</a:t>
            </a:r>
            <a:endParaRPr dirty="0"/>
          </a:p>
        </p:txBody>
      </p:sp>
      <p:sp>
        <p:nvSpPr>
          <p:cNvPr id="1322" name="Google Shape;1322;p99"/>
          <p:cNvSpPr txBox="1">
            <a:spLocks noGrp="1"/>
          </p:cNvSpPr>
          <p:nvPr>
            <p:ph type="title" idx="2"/>
          </p:nvPr>
        </p:nvSpPr>
        <p:spPr>
          <a:xfrm>
            <a:off x="367910" y="1442742"/>
            <a:ext cx="4061848" cy="527700"/>
          </a:xfrm>
          <a:prstGeom prst="rect">
            <a:avLst/>
          </a:prstGeom>
        </p:spPr>
        <p:txBody>
          <a:bodyPr spcFirstLastPara="1" wrap="square" lIns="91425" tIns="91425" rIns="91425" bIns="91425" anchor="ctr" anchorCtr="0">
            <a:noAutofit/>
          </a:bodyPr>
          <a:lstStyle/>
          <a:p>
            <a:pPr lvl="0"/>
            <a:r>
              <a:rPr lang="en-US" sz="1600" dirty="0"/>
              <a:t>DATA PREPROCESSING AND CLEANING</a:t>
            </a:r>
            <a:endParaRPr sz="1600" dirty="0"/>
          </a:p>
        </p:txBody>
      </p:sp>
      <p:sp>
        <p:nvSpPr>
          <p:cNvPr id="1323" name="Google Shape;1323;p99"/>
          <p:cNvSpPr txBox="1">
            <a:spLocks noGrp="1"/>
          </p:cNvSpPr>
          <p:nvPr>
            <p:ph type="subTitle" idx="1"/>
          </p:nvPr>
        </p:nvSpPr>
        <p:spPr>
          <a:xfrm>
            <a:off x="168307" y="2016424"/>
            <a:ext cx="4369576" cy="484800"/>
          </a:xfrm>
          <a:prstGeom prst="rect">
            <a:avLst/>
          </a:prstGeom>
        </p:spPr>
        <p:txBody>
          <a:bodyPr spcFirstLastPara="1" wrap="square" lIns="274300" tIns="91425" rIns="274300" bIns="91425" anchor="ctr" anchorCtr="0">
            <a:noAutofit/>
          </a:bodyPr>
          <a:lstStyle/>
          <a:p>
            <a:pPr lvl="0"/>
            <a:r>
              <a:rPr lang="en-US" sz="1000" dirty="0"/>
              <a:t>We aim to prepare the Newspaper Subscribers dataset for analysis by ensuring it is free from errors and inconsistencies. This is crucial for the accuracy of our predictive model.</a:t>
            </a:r>
          </a:p>
        </p:txBody>
      </p:sp>
      <p:sp>
        <p:nvSpPr>
          <p:cNvPr id="1324" name="Google Shape;1324;p99"/>
          <p:cNvSpPr txBox="1">
            <a:spLocks noGrp="1"/>
          </p:cNvSpPr>
          <p:nvPr>
            <p:ph type="title" idx="3"/>
          </p:nvPr>
        </p:nvSpPr>
        <p:spPr>
          <a:xfrm>
            <a:off x="4871430" y="1442742"/>
            <a:ext cx="3658696" cy="527700"/>
          </a:xfrm>
          <a:prstGeom prst="rect">
            <a:avLst/>
          </a:prstGeom>
        </p:spPr>
        <p:txBody>
          <a:bodyPr spcFirstLastPara="1" wrap="square" lIns="91425" tIns="91425" rIns="91425" bIns="91425" anchor="ctr" anchorCtr="0">
            <a:noAutofit/>
          </a:bodyPr>
          <a:lstStyle/>
          <a:p>
            <a:pPr lvl="0"/>
            <a:r>
              <a:rPr lang="en-US" sz="1600" dirty="0"/>
              <a:t>EXPLORATORY DATA ANALYSIS (EDA)</a:t>
            </a:r>
            <a:endParaRPr sz="1600" dirty="0"/>
          </a:p>
        </p:txBody>
      </p:sp>
      <p:sp>
        <p:nvSpPr>
          <p:cNvPr id="1325" name="Google Shape;1325;p99"/>
          <p:cNvSpPr txBox="1">
            <a:spLocks noGrp="1"/>
          </p:cNvSpPr>
          <p:nvPr>
            <p:ph type="subTitle" idx="4"/>
          </p:nvPr>
        </p:nvSpPr>
        <p:spPr>
          <a:xfrm>
            <a:off x="4599178" y="2008143"/>
            <a:ext cx="4172547" cy="484800"/>
          </a:xfrm>
          <a:prstGeom prst="rect">
            <a:avLst/>
          </a:prstGeom>
        </p:spPr>
        <p:txBody>
          <a:bodyPr spcFirstLastPara="1" wrap="square" lIns="274300" tIns="91425" rIns="274300" bIns="91425" anchor="ctr" anchorCtr="0">
            <a:noAutofit/>
          </a:bodyPr>
          <a:lstStyle/>
          <a:p>
            <a:pPr marL="0" lvl="0" indent="0">
              <a:buSzPts val="1100"/>
            </a:pPr>
            <a:r>
              <a:rPr lang="en-US" sz="1000" dirty="0"/>
              <a:t>We will perform EDA to uncover valuable insights into subscriber behavior. By visualizing and summarizing the data, we can identify patterns, trends, and potential areas of interest.</a:t>
            </a:r>
            <a:endParaRPr sz="1000" dirty="0"/>
          </a:p>
        </p:txBody>
      </p:sp>
      <p:sp>
        <p:nvSpPr>
          <p:cNvPr id="1326" name="Google Shape;1326;p99"/>
          <p:cNvSpPr txBox="1">
            <a:spLocks noGrp="1"/>
          </p:cNvSpPr>
          <p:nvPr>
            <p:ph type="title" idx="5"/>
          </p:nvPr>
        </p:nvSpPr>
        <p:spPr>
          <a:xfrm>
            <a:off x="691418" y="2931822"/>
            <a:ext cx="3183069" cy="527700"/>
          </a:xfrm>
          <a:prstGeom prst="rect">
            <a:avLst/>
          </a:prstGeom>
        </p:spPr>
        <p:txBody>
          <a:bodyPr spcFirstLastPara="1" wrap="square" lIns="91425" tIns="91425" rIns="91425" bIns="91425" anchor="ctr" anchorCtr="0">
            <a:noAutofit/>
          </a:bodyPr>
          <a:lstStyle/>
          <a:p>
            <a:pPr lvl="0"/>
            <a:r>
              <a:rPr lang="en-US" sz="1600" dirty="0"/>
              <a:t>DEVELOP A PREDICTIVE MODEL</a:t>
            </a:r>
            <a:endParaRPr sz="1600" dirty="0"/>
          </a:p>
        </p:txBody>
      </p:sp>
      <p:sp>
        <p:nvSpPr>
          <p:cNvPr id="1327" name="Google Shape;1327;p99"/>
          <p:cNvSpPr txBox="1">
            <a:spLocks noGrp="1"/>
          </p:cNvSpPr>
          <p:nvPr>
            <p:ph type="subTitle" idx="6"/>
          </p:nvPr>
        </p:nvSpPr>
        <p:spPr>
          <a:xfrm>
            <a:off x="87347" y="3505504"/>
            <a:ext cx="4287921" cy="484800"/>
          </a:xfrm>
          <a:prstGeom prst="rect">
            <a:avLst/>
          </a:prstGeom>
        </p:spPr>
        <p:txBody>
          <a:bodyPr spcFirstLastPara="1" wrap="square" lIns="274300" tIns="91425" rIns="274300" bIns="91425" anchor="ctr" anchorCtr="0">
            <a:noAutofit/>
          </a:bodyPr>
          <a:lstStyle/>
          <a:p>
            <a:pPr lvl="0"/>
            <a:r>
              <a:rPr lang="en-US" sz="1000" dirty="0"/>
              <a:t>Our primary goal is to build a predictive model that can determine subscriber preferences and forecast subscriber churn. This model will be a cornerstone of our project.</a:t>
            </a:r>
          </a:p>
        </p:txBody>
      </p:sp>
      <p:sp>
        <p:nvSpPr>
          <p:cNvPr id="1328" name="Google Shape;1328;p99"/>
          <p:cNvSpPr txBox="1">
            <a:spLocks noGrp="1"/>
          </p:cNvSpPr>
          <p:nvPr>
            <p:ph type="title" idx="7"/>
          </p:nvPr>
        </p:nvSpPr>
        <p:spPr>
          <a:xfrm>
            <a:off x="4973740" y="2684353"/>
            <a:ext cx="3367910" cy="850872"/>
          </a:xfrm>
          <a:prstGeom prst="rect">
            <a:avLst/>
          </a:prstGeom>
        </p:spPr>
        <p:txBody>
          <a:bodyPr spcFirstLastPara="1" wrap="square" lIns="91425" tIns="91425" rIns="91425" bIns="91425" anchor="ctr" anchorCtr="0">
            <a:noAutofit/>
          </a:bodyPr>
          <a:lstStyle/>
          <a:p>
            <a:pPr lvl="0"/>
            <a:r>
              <a:rPr lang="en-US" sz="1600" dirty="0"/>
              <a:t>IMPLEMENTATION WITH </a:t>
            </a:r>
            <a:r>
              <a:rPr lang="en-US" sz="1600" dirty="0" err="1"/>
              <a:t>PySPARK</a:t>
            </a:r>
            <a:r>
              <a:rPr lang="en-US" sz="1600" dirty="0"/>
              <a:t> AND SPARK </a:t>
            </a:r>
            <a:r>
              <a:rPr lang="en-US" sz="1600" dirty="0" err="1"/>
              <a:t>MLib</a:t>
            </a:r>
            <a:endParaRPr sz="1600" dirty="0"/>
          </a:p>
        </p:txBody>
      </p:sp>
      <p:sp>
        <p:nvSpPr>
          <p:cNvPr id="1329" name="Google Shape;1329;p99"/>
          <p:cNvSpPr txBox="1">
            <a:spLocks noGrp="1"/>
          </p:cNvSpPr>
          <p:nvPr>
            <p:ph type="subTitle" idx="8"/>
          </p:nvPr>
        </p:nvSpPr>
        <p:spPr>
          <a:xfrm>
            <a:off x="4650968" y="3479203"/>
            <a:ext cx="3832918" cy="484800"/>
          </a:xfrm>
          <a:prstGeom prst="rect">
            <a:avLst/>
          </a:prstGeom>
        </p:spPr>
        <p:txBody>
          <a:bodyPr spcFirstLastPara="1" wrap="square" lIns="274300" tIns="91425" rIns="274300" bIns="91425" anchor="ctr" anchorCtr="0">
            <a:noAutofit/>
          </a:bodyPr>
          <a:lstStyle/>
          <a:p>
            <a:pPr lvl="0"/>
            <a:r>
              <a:rPr lang="en-US" sz="1000" dirty="0"/>
              <a:t>We will leverage PySpark and Spark MLlib to implement the predictive model, ensuring it can handle large-scale data for scalability and efficiency.</a:t>
            </a:r>
          </a:p>
        </p:txBody>
      </p:sp>
      <p:cxnSp>
        <p:nvCxnSpPr>
          <p:cNvPr id="1330" name="Google Shape;1330;p99"/>
          <p:cNvCxnSpPr>
            <a:cxnSpLocks/>
          </p:cNvCxnSpPr>
          <p:nvPr/>
        </p:nvCxnSpPr>
        <p:spPr>
          <a:xfrm>
            <a:off x="601233" y="1921842"/>
            <a:ext cx="3654883" cy="0"/>
          </a:xfrm>
          <a:prstGeom prst="straightConnector1">
            <a:avLst/>
          </a:prstGeom>
          <a:noFill/>
          <a:ln w="9525" cap="flat" cmpd="sng">
            <a:solidFill>
              <a:schemeClr val="dk1"/>
            </a:solidFill>
            <a:prstDash val="solid"/>
            <a:round/>
            <a:headEnd type="none" w="med" len="med"/>
            <a:tailEnd type="none" w="med" len="med"/>
          </a:ln>
        </p:spPr>
      </p:cxnSp>
      <p:cxnSp>
        <p:nvCxnSpPr>
          <p:cNvPr id="1331" name="Google Shape;1331;p99"/>
          <p:cNvCxnSpPr>
            <a:cxnSpLocks/>
          </p:cNvCxnSpPr>
          <p:nvPr/>
        </p:nvCxnSpPr>
        <p:spPr>
          <a:xfrm>
            <a:off x="507076" y="3428902"/>
            <a:ext cx="3607724" cy="0"/>
          </a:xfrm>
          <a:prstGeom prst="straightConnector1">
            <a:avLst/>
          </a:prstGeom>
          <a:noFill/>
          <a:ln w="9525" cap="flat" cmpd="sng">
            <a:solidFill>
              <a:schemeClr val="dk1"/>
            </a:solidFill>
            <a:prstDash val="solid"/>
            <a:round/>
            <a:headEnd type="none" w="med" len="med"/>
            <a:tailEnd type="none" w="med" len="med"/>
          </a:ln>
        </p:spPr>
      </p:cxnSp>
      <p:cxnSp>
        <p:nvCxnSpPr>
          <p:cNvPr id="1332" name="Google Shape;1332;p99"/>
          <p:cNvCxnSpPr>
            <a:cxnSpLocks/>
          </p:cNvCxnSpPr>
          <p:nvPr/>
        </p:nvCxnSpPr>
        <p:spPr>
          <a:xfrm>
            <a:off x="4871430" y="1921842"/>
            <a:ext cx="3658696" cy="0"/>
          </a:xfrm>
          <a:prstGeom prst="straightConnector1">
            <a:avLst/>
          </a:prstGeom>
          <a:noFill/>
          <a:ln w="9525" cap="flat" cmpd="sng">
            <a:solidFill>
              <a:schemeClr val="dk1"/>
            </a:solidFill>
            <a:prstDash val="solid"/>
            <a:round/>
            <a:headEnd type="none" w="med" len="med"/>
            <a:tailEnd type="none" w="med" len="med"/>
          </a:ln>
        </p:spPr>
      </p:cxnSp>
      <p:cxnSp>
        <p:nvCxnSpPr>
          <p:cNvPr id="1333" name="Google Shape;1333;p99"/>
          <p:cNvCxnSpPr>
            <a:cxnSpLocks/>
          </p:cNvCxnSpPr>
          <p:nvPr/>
        </p:nvCxnSpPr>
        <p:spPr>
          <a:xfrm>
            <a:off x="5062451" y="3418774"/>
            <a:ext cx="3200400" cy="0"/>
          </a:xfrm>
          <a:prstGeom prst="straightConnector1">
            <a:avLst/>
          </a:prstGeom>
          <a:noFill/>
          <a:ln w="9525" cap="flat" cmpd="sng">
            <a:solidFill>
              <a:schemeClr val="dk1"/>
            </a:solidFill>
            <a:prstDash val="solid"/>
            <a:round/>
            <a:headEnd type="none" w="med" len="med"/>
            <a:tailEnd type="none" w="med" len="med"/>
          </a:ln>
        </p:spPr>
      </p:cxnSp>
      <p:cxnSp>
        <p:nvCxnSpPr>
          <p:cNvPr id="1341" name="Google Shape;1341;p99"/>
          <p:cNvCxnSpPr>
            <a:cxnSpLocks/>
          </p:cNvCxnSpPr>
          <p:nvPr/>
        </p:nvCxnSpPr>
        <p:spPr>
          <a:xfrm>
            <a:off x="601233" y="1103744"/>
            <a:ext cx="7841069" cy="0"/>
          </a:xfrm>
          <a:prstGeom prst="straightConnector1">
            <a:avLst/>
          </a:prstGeom>
          <a:noFill/>
          <a:ln w="9525" cap="flat" cmpd="sng">
            <a:solidFill>
              <a:schemeClr val="dk1"/>
            </a:solidFill>
            <a:prstDash val="solid"/>
            <a:round/>
            <a:headEnd type="none" w="med" len="med"/>
            <a:tailEnd type="none" w="med" len="med"/>
          </a:ln>
        </p:spPr>
      </p:cxnSp>
      <p:sp>
        <p:nvSpPr>
          <p:cNvPr id="10" name="Google Shape;494;p69">
            <a:extLst>
              <a:ext uri="{FF2B5EF4-FFF2-40B4-BE49-F238E27FC236}">
                <a16:creationId xmlns:a16="http://schemas.microsoft.com/office/drawing/2014/main" id="{918A986B-9DFC-A77F-A2B8-E004DA2FC51B}"/>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11" name="Google Shape;495;p69">
            <a:extLst>
              <a:ext uri="{FF2B5EF4-FFF2-40B4-BE49-F238E27FC236}">
                <a16:creationId xmlns:a16="http://schemas.microsoft.com/office/drawing/2014/main" id="{D42897C0-FAD0-38EF-1873-C4969E725DCE}"/>
              </a:ext>
            </a:extLst>
          </p:cNvPr>
          <p:cNvGrpSpPr/>
          <p:nvPr/>
        </p:nvGrpSpPr>
        <p:grpSpPr>
          <a:xfrm>
            <a:off x="727475" y="4603510"/>
            <a:ext cx="7692600" cy="205286"/>
            <a:chOff x="727475" y="1087800"/>
            <a:chExt cx="7692600" cy="205286"/>
          </a:xfrm>
        </p:grpSpPr>
        <p:cxnSp>
          <p:nvCxnSpPr>
            <p:cNvPr id="12" name="Google Shape;496;p69">
              <a:extLst>
                <a:ext uri="{FF2B5EF4-FFF2-40B4-BE49-F238E27FC236}">
                  <a16:creationId xmlns:a16="http://schemas.microsoft.com/office/drawing/2014/main" id="{22D68B8C-0758-AC9F-4E98-03CEE5127312}"/>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497;p69">
              <a:extLst>
                <a:ext uri="{FF2B5EF4-FFF2-40B4-BE49-F238E27FC236}">
                  <a16:creationId xmlns:a16="http://schemas.microsoft.com/office/drawing/2014/main" id="{B28D2275-B702-D1FD-D03B-F567B50B8DED}"/>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14" name="Google Shape;498;p69">
            <a:extLst>
              <a:ext uri="{FF2B5EF4-FFF2-40B4-BE49-F238E27FC236}">
                <a16:creationId xmlns:a16="http://schemas.microsoft.com/office/drawing/2014/main" id="{9C98268F-61CA-BB65-48B8-E3E4D73628DE}"/>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15" name="Google Shape;499;p69">
            <a:extLst>
              <a:ext uri="{FF2B5EF4-FFF2-40B4-BE49-F238E27FC236}">
                <a16:creationId xmlns:a16="http://schemas.microsoft.com/office/drawing/2014/main" id="{467A59E4-2055-FC38-E91F-BED5CAD8F919}"/>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416969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321"/>
                                        </p:tgtEl>
                                        <p:attrNameLst>
                                          <p:attrName>style.visibility</p:attrName>
                                        </p:attrNameLst>
                                      </p:cBhvr>
                                      <p:to>
                                        <p:strVal val="visible"/>
                                      </p:to>
                                    </p:set>
                                    <p:anim calcmode="lin" valueType="num">
                                      <p:cBhvr>
                                        <p:cTn id="7" dur="1000" fill="hold"/>
                                        <p:tgtEl>
                                          <p:spTgt spid="1321"/>
                                        </p:tgtEl>
                                        <p:attrNameLst>
                                          <p:attrName>ppt_w</p:attrName>
                                        </p:attrNameLst>
                                      </p:cBhvr>
                                      <p:tavLst>
                                        <p:tav tm="0">
                                          <p:val>
                                            <p:fltVal val="0"/>
                                          </p:val>
                                        </p:tav>
                                        <p:tav tm="100000">
                                          <p:val>
                                            <p:strVal val="#ppt_w"/>
                                          </p:val>
                                        </p:tav>
                                      </p:tavLst>
                                    </p:anim>
                                    <p:anim calcmode="lin" valueType="num">
                                      <p:cBhvr>
                                        <p:cTn id="8" dur="1000" fill="hold"/>
                                        <p:tgtEl>
                                          <p:spTgt spid="1321"/>
                                        </p:tgtEl>
                                        <p:attrNameLst>
                                          <p:attrName>ppt_h</p:attrName>
                                        </p:attrNameLst>
                                      </p:cBhvr>
                                      <p:tavLst>
                                        <p:tav tm="0">
                                          <p:val>
                                            <p:fltVal val="0"/>
                                          </p:val>
                                        </p:tav>
                                        <p:tav tm="100000">
                                          <p:val>
                                            <p:strVal val="#ppt_h"/>
                                          </p:val>
                                        </p:tav>
                                      </p:tavLst>
                                    </p:anim>
                                    <p:anim calcmode="lin" valueType="num">
                                      <p:cBhvr>
                                        <p:cTn id="9" dur="1000" fill="hold"/>
                                        <p:tgtEl>
                                          <p:spTgt spid="1321"/>
                                        </p:tgtEl>
                                        <p:attrNameLst>
                                          <p:attrName>style.rotation</p:attrName>
                                        </p:attrNameLst>
                                      </p:cBhvr>
                                      <p:tavLst>
                                        <p:tav tm="0">
                                          <p:val>
                                            <p:fltVal val="90"/>
                                          </p:val>
                                        </p:tav>
                                        <p:tav tm="100000">
                                          <p:val>
                                            <p:fltVal val="0"/>
                                          </p:val>
                                        </p:tav>
                                      </p:tavLst>
                                    </p:anim>
                                    <p:animEffect transition="in" filter="fade">
                                      <p:cBhvr>
                                        <p:cTn id="10" dur="1000"/>
                                        <p:tgtEl>
                                          <p:spTgt spid="1321"/>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341"/>
                                        </p:tgtEl>
                                        <p:attrNameLst>
                                          <p:attrName>style.visibility</p:attrName>
                                        </p:attrNameLst>
                                      </p:cBhvr>
                                      <p:to>
                                        <p:strVal val="visible"/>
                                      </p:to>
                                    </p:set>
                                    <p:anim calcmode="lin" valueType="num">
                                      <p:cBhvr>
                                        <p:cTn id="14" dur="500" fill="hold"/>
                                        <p:tgtEl>
                                          <p:spTgt spid="1341"/>
                                        </p:tgtEl>
                                        <p:attrNameLst>
                                          <p:attrName>ppt_w</p:attrName>
                                        </p:attrNameLst>
                                      </p:cBhvr>
                                      <p:tavLst>
                                        <p:tav tm="0">
                                          <p:val>
                                            <p:fltVal val="0"/>
                                          </p:val>
                                        </p:tav>
                                        <p:tav tm="100000">
                                          <p:val>
                                            <p:strVal val="#ppt_w"/>
                                          </p:val>
                                        </p:tav>
                                      </p:tavLst>
                                    </p:anim>
                                    <p:anim calcmode="lin" valueType="num">
                                      <p:cBhvr>
                                        <p:cTn id="15" dur="500" fill="hold"/>
                                        <p:tgtEl>
                                          <p:spTgt spid="1341"/>
                                        </p:tgtEl>
                                        <p:attrNameLst>
                                          <p:attrName>ppt_h</p:attrName>
                                        </p:attrNameLst>
                                      </p:cBhvr>
                                      <p:tavLst>
                                        <p:tav tm="0">
                                          <p:val>
                                            <p:fltVal val="0"/>
                                          </p:val>
                                        </p:tav>
                                        <p:tav tm="100000">
                                          <p:val>
                                            <p:strVal val="#ppt_h"/>
                                          </p:val>
                                        </p:tav>
                                      </p:tavLst>
                                    </p:anim>
                                    <p:animEffect transition="in" filter="fade">
                                      <p:cBhvr>
                                        <p:cTn id="16" dur="500"/>
                                        <p:tgtEl>
                                          <p:spTgt spid="134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1322"/>
                                        </p:tgtEl>
                                        <p:attrNameLst>
                                          <p:attrName>style.visibility</p:attrName>
                                        </p:attrNameLst>
                                      </p:cBhvr>
                                      <p:to>
                                        <p:strVal val="visible"/>
                                      </p:to>
                                    </p:set>
                                    <p:anim calcmode="lin" valueType="num">
                                      <p:cBhvr additive="base">
                                        <p:cTn id="21" dur="1000"/>
                                        <p:tgtEl>
                                          <p:spTgt spid="1322"/>
                                        </p:tgtEl>
                                        <p:attrNameLst>
                                          <p:attrName>ppt_x</p:attrName>
                                        </p:attrNameLst>
                                      </p:cBhvr>
                                      <p:tavLst>
                                        <p:tav tm="0">
                                          <p:val>
                                            <p:strVal val="#ppt_x-1"/>
                                          </p:val>
                                        </p:tav>
                                        <p:tav tm="100000">
                                          <p:val>
                                            <p:strVal val="#ppt_x"/>
                                          </p:val>
                                        </p:tav>
                                      </p:tavLst>
                                    </p:anim>
                                  </p:childTnLst>
                                </p:cTn>
                              </p:par>
                              <p:par>
                                <p:cTn id="22" presetID="2" presetClass="entr" presetSubtype="8" fill="hold" nodeType="withEffect">
                                  <p:stCondLst>
                                    <p:cond delay="0"/>
                                  </p:stCondLst>
                                  <p:childTnLst>
                                    <p:set>
                                      <p:cBhvr>
                                        <p:cTn id="23" dur="1" fill="hold">
                                          <p:stCondLst>
                                            <p:cond delay="0"/>
                                          </p:stCondLst>
                                        </p:cTn>
                                        <p:tgtEl>
                                          <p:spTgt spid="1323"/>
                                        </p:tgtEl>
                                        <p:attrNameLst>
                                          <p:attrName>style.visibility</p:attrName>
                                        </p:attrNameLst>
                                      </p:cBhvr>
                                      <p:to>
                                        <p:strVal val="visible"/>
                                      </p:to>
                                    </p:set>
                                    <p:anim calcmode="lin" valueType="num">
                                      <p:cBhvr additive="base">
                                        <p:cTn id="24" dur="1000"/>
                                        <p:tgtEl>
                                          <p:spTgt spid="1323"/>
                                        </p:tgtEl>
                                        <p:attrNameLst>
                                          <p:attrName>ppt_x</p:attrName>
                                        </p:attrNameLst>
                                      </p:cBhvr>
                                      <p:tavLst>
                                        <p:tav tm="0">
                                          <p:val>
                                            <p:strVal val="#ppt_x-1"/>
                                          </p:val>
                                        </p:tav>
                                        <p:tav tm="100000">
                                          <p:val>
                                            <p:strVal val="#ppt_x"/>
                                          </p:val>
                                        </p:tav>
                                      </p:tavLst>
                                    </p:anim>
                                  </p:childTnLst>
                                </p:cTn>
                              </p:par>
                              <p:par>
                                <p:cTn id="25" presetID="2" presetClass="entr" presetSubtype="8" fill="hold" nodeType="withEffect">
                                  <p:stCondLst>
                                    <p:cond delay="0"/>
                                  </p:stCondLst>
                                  <p:childTnLst>
                                    <p:set>
                                      <p:cBhvr>
                                        <p:cTn id="26" dur="1" fill="hold">
                                          <p:stCondLst>
                                            <p:cond delay="0"/>
                                          </p:stCondLst>
                                        </p:cTn>
                                        <p:tgtEl>
                                          <p:spTgt spid="1330"/>
                                        </p:tgtEl>
                                        <p:attrNameLst>
                                          <p:attrName>style.visibility</p:attrName>
                                        </p:attrNameLst>
                                      </p:cBhvr>
                                      <p:to>
                                        <p:strVal val="visible"/>
                                      </p:to>
                                    </p:set>
                                    <p:anim calcmode="lin" valueType="num">
                                      <p:cBhvr additive="base">
                                        <p:cTn id="27" dur="1000"/>
                                        <p:tgtEl>
                                          <p:spTgt spid="1330"/>
                                        </p:tgtEl>
                                        <p:attrNameLst>
                                          <p:attrName>ppt_x</p:attrName>
                                        </p:attrNameLst>
                                      </p:cBhvr>
                                      <p:tavLst>
                                        <p:tav tm="0">
                                          <p:val>
                                            <p:strVal val="#ppt_x-1"/>
                                          </p:val>
                                        </p:tav>
                                        <p:tav tm="100000">
                                          <p:val>
                                            <p:strVal val="#ppt_x"/>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fill="hold" nodeType="clickEffect">
                                  <p:stCondLst>
                                    <p:cond delay="0"/>
                                  </p:stCondLst>
                                  <p:childTnLst>
                                    <p:set>
                                      <p:cBhvr>
                                        <p:cTn id="31" dur="1" fill="hold">
                                          <p:stCondLst>
                                            <p:cond delay="0"/>
                                          </p:stCondLst>
                                        </p:cTn>
                                        <p:tgtEl>
                                          <p:spTgt spid="1324"/>
                                        </p:tgtEl>
                                        <p:attrNameLst>
                                          <p:attrName>style.visibility</p:attrName>
                                        </p:attrNameLst>
                                      </p:cBhvr>
                                      <p:to>
                                        <p:strVal val="visible"/>
                                      </p:to>
                                    </p:set>
                                    <p:anim calcmode="lin" valueType="num">
                                      <p:cBhvr additive="base">
                                        <p:cTn id="32" dur="1000"/>
                                        <p:tgtEl>
                                          <p:spTgt spid="1324"/>
                                        </p:tgtEl>
                                        <p:attrNameLst>
                                          <p:attrName>ppt_x</p:attrName>
                                        </p:attrNameLst>
                                      </p:cBhvr>
                                      <p:tavLst>
                                        <p:tav tm="0">
                                          <p:val>
                                            <p:strVal val="#ppt_x+1"/>
                                          </p:val>
                                        </p:tav>
                                        <p:tav tm="100000">
                                          <p:val>
                                            <p:strVal val="#ppt_x"/>
                                          </p:val>
                                        </p:tav>
                                      </p:tavLst>
                                    </p:anim>
                                  </p:childTnLst>
                                </p:cTn>
                              </p:par>
                              <p:par>
                                <p:cTn id="33" presetID="2" presetClass="entr" presetSubtype="2" fill="hold" nodeType="withEffect">
                                  <p:stCondLst>
                                    <p:cond delay="0"/>
                                  </p:stCondLst>
                                  <p:childTnLst>
                                    <p:set>
                                      <p:cBhvr>
                                        <p:cTn id="34" dur="1" fill="hold">
                                          <p:stCondLst>
                                            <p:cond delay="0"/>
                                          </p:stCondLst>
                                        </p:cTn>
                                        <p:tgtEl>
                                          <p:spTgt spid="1325"/>
                                        </p:tgtEl>
                                        <p:attrNameLst>
                                          <p:attrName>style.visibility</p:attrName>
                                        </p:attrNameLst>
                                      </p:cBhvr>
                                      <p:to>
                                        <p:strVal val="visible"/>
                                      </p:to>
                                    </p:set>
                                    <p:anim calcmode="lin" valueType="num">
                                      <p:cBhvr additive="base">
                                        <p:cTn id="35" dur="1000"/>
                                        <p:tgtEl>
                                          <p:spTgt spid="1325"/>
                                        </p:tgtEl>
                                        <p:attrNameLst>
                                          <p:attrName>ppt_x</p:attrName>
                                        </p:attrNameLst>
                                      </p:cBhvr>
                                      <p:tavLst>
                                        <p:tav tm="0">
                                          <p:val>
                                            <p:strVal val="#ppt_x+1"/>
                                          </p:val>
                                        </p:tav>
                                        <p:tav tm="100000">
                                          <p:val>
                                            <p:strVal val="#ppt_x"/>
                                          </p:val>
                                        </p:tav>
                                      </p:tavLst>
                                    </p:anim>
                                  </p:childTnLst>
                                </p:cTn>
                              </p:par>
                              <p:par>
                                <p:cTn id="36" presetID="2" presetClass="entr" presetSubtype="2" fill="hold" nodeType="withEffect">
                                  <p:stCondLst>
                                    <p:cond delay="0"/>
                                  </p:stCondLst>
                                  <p:childTnLst>
                                    <p:set>
                                      <p:cBhvr>
                                        <p:cTn id="37" dur="1" fill="hold">
                                          <p:stCondLst>
                                            <p:cond delay="0"/>
                                          </p:stCondLst>
                                        </p:cTn>
                                        <p:tgtEl>
                                          <p:spTgt spid="1332"/>
                                        </p:tgtEl>
                                        <p:attrNameLst>
                                          <p:attrName>style.visibility</p:attrName>
                                        </p:attrNameLst>
                                      </p:cBhvr>
                                      <p:to>
                                        <p:strVal val="visible"/>
                                      </p:to>
                                    </p:set>
                                    <p:anim calcmode="lin" valueType="num">
                                      <p:cBhvr additive="base">
                                        <p:cTn id="38" dur="1000"/>
                                        <p:tgtEl>
                                          <p:spTgt spid="1332"/>
                                        </p:tgtEl>
                                        <p:attrNameLst>
                                          <p:attrName>ppt_x</p:attrName>
                                        </p:attrNameLst>
                                      </p:cBhvr>
                                      <p:tavLst>
                                        <p:tav tm="0">
                                          <p:val>
                                            <p:strVal val="#ppt_x+1"/>
                                          </p:val>
                                        </p:tav>
                                        <p:tav tm="100000">
                                          <p:val>
                                            <p:strVal val="#ppt_x"/>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1326"/>
                                        </p:tgtEl>
                                        <p:attrNameLst>
                                          <p:attrName>style.visibility</p:attrName>
                                        </p:attrNameLst>
                                      </p:cBhvr>
                                      <p:to>
                                        <p:strVal val="visible"/>
                                      </p:to>
                                    </p:set>
                                    <p:anim calcmode="lin" valueType="num">
                                      <p:cBhvr additive="base">
                                        <p:cTn id="43" dur="1000"/>
                                        <p:tgtEl>
                                          <p:spTgt spid="1326"/>
                                        </p:tgtEl>
                                        <p:attrNameLst>
                                          <p:attrName>ppt_x</p:attrName>
                                        </p:attrNameLst>
                                      </p:cBhvr>
                                      <p:tavLst>
                                        <p:tav tm="0">
                                          <p:val>
                                            <p:strVal val="#ppt_x-1"/>
                                          </p:val>
                                        </p:tav>
                                        <p:tav tm="100000">
                                          <p:val>
                                            <p:strVal val="#ppt_x"/>
                                          </p:val>
                                        </p:tav>
                                      </p:tavLst>
                                    </p:anim>
                                  </p:childTnLst>
                                </p:cTn>
                              </p:par>
                              <p:par>
                                <p:cTn id="44" presetID="2" presetClass="entr" presetSubtype="8" fill="hold" nodeType="withEffect">
                                  <p:stCondLst>
                                    <p:cond delay="0"/>
                                  </p:stCondLst>
                                  <p:childTnLst>
                                    <p:set>
                                      <p:cBhvr>
                                        <p:cTn id="45" dur="1" fill="hold">
                                          <p:stCondLst>
                                            <p:cond delay="0"/>
                                          </p:stCondLst>
                                        </p:cTn>
                                        <p:tgtEl>
                                          <p:spTgt spid="1327"/>
                                        </p:tgtEl>
                                        <p:attrNameLst>
                                          <p:attrName>style.visibility</p:attrName>
                                        </p:attrNameLst>
                                      </p:cBhvr>
                                      <p:to>
                                        <p:strVal val="visible"/>
                                      </p:to>
                                    </p:set>
                                    <p:anim calcmode="lin" valueType="num">
                                      <p:cBhvr additive="base">
                                        <p:cTn id="46" dur="1000"/>
                                        <p:tgtEl>
                                          <p:spTgt spid="1327"/>
                                        </p:tgtEl>
                                        <p:attrNameLst>
                                          <p:attrName>ppt_x</p:attrName>
                                        </p:attrNameLst>
                                      </p:cBhvr>
                                      <p:tavLst>
                                        <p:tav tm="0">
                                          <p:val>
                                            <p:strVal val="#ppt_x-1"/>
                                          </p:val>
                                        </p:tav>
                                        <p:tav tm="100000">
                                          <p:val>
                                            <p:strVal val="#ppt_x"/>
                                          </p:val>
                                        </p:tav>
                                      </p:tavLst>
                                    </p:anim>
                                  </p:childTnLst>
                                </p:cTn>
                              </p:par>
                              <p:par>
                                <p:cTn id="47" presetID="2" presetClass="entr" presetSubtype="8" fill="hold" nodeType="withEffect">
                                  <p:stCondLst>
                                    <p:cond delay="0"/>
                                  </p:stCondLst>
                                  <p:childTnLst>
                                    <p:set>
                                      <p:cBhvr>
                                        <p:cTn id="48" dur="1" fill="hold">
                                          <p:stCondLst>
                                            <p:cond delay="0"/>
                                          </p:stCondLst>
                                        </p:cTn>
                                        <p:tgtEl>
                                          <p:spTgt spid="1331"/>
                                        </p:tgtEl>
                                        <p:attrNameLst>
                                          <p:attrName>style.visibility</p:attrName>
                                        </p:attrNameLst>
                                      </p:cBhvr>
                                      <p:to>
                                        <p:strVal val="visible"/>
                                      </p:to>
                                    </p:set>
                                    <p:anim calcmode="lin" valueType="num">
                                      <p:cBhvr additive="base">
                                        <p:cTn id="49" dur="1000"/>
                                        <p:tgtEl>
                                          <p:spTgt spid="1331"/>
                                        </p:tgtEl>
                                        <p:attrNameLst>
                                          <p:attrName>ppt_x</p:attrName>
                                        </p:attrNameLst>
                                      </p:cBhvr>
                                      <p:tavLst>
                                        <p:tav tm="0">
                                          <p:val>
                                            <p:strVal val="#ppt_x-1"/>
                                          </p:val>
                                        </p:tav>
                                        <p:tav tm="100000">
                                          <p:val>
                                            <p:strVal val="#ppt_x"/>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1328"/>
                                        </p:tgtEl>
                                        <p:attrNameLst>
                                          <p:attrName>style.visibility</p:attrName>
                                        </p:attrNameLst>
                                      </p:cBhvr>
                                      <p:to>
                                        <p:strVal val="visible"/>
                                      </p:to>
                                    </p:set>
                                    <p:anim calcmode="lin" valueType="num">
                                      <p:cBhvr additive="base">
                                        <p:cTn id="54" dur="1000"/>
                                        <p:tgtEl>
                                          <p:spTgt spid="1328"/>
                                        </p:tgtEl>
                                        <p:attrNameLst>
                                          <p:attrName>ppt_x</p:attrName>
                                        </p:attrNameLst>
                                      </p:cBhvr>
                                      <p:tavLst>
                                        <p:tav tm="0">
                                          <p:val>
                                            <p:strVal val="#ppt_x+1"/>
                                          </p:val>
                                        </p:tav>
                                        <p:tav tm="100000">
                                          <p:val>
                                            <p:strVal val="#ppt_x"/>
                                          </p:val>
                                        </p:tav>
                                      </p:tavLst>
                                    </p:anim>
                                  </p:childTnLst>
                                </p:cTn>
                              </p:par>
                              <p:par>
                                <p:cTn id="55" presetID="2" presetClass="entr" presetSubtype="2" fill="hold" nodeType="withEffect">
                                  <p:stCondLst>
                                    <p:cond delay="0"/>
                                  </p:stCondLst>
                                  <p:childTnLst>
                                    <p:set>
                                      <p:cBhvr>
                                        <p:cTn id="56" dur="1" fill="hold">
                                          <p:stCondLst>
                                            <p:cond delay="0"/>
                                          </p:stCondLst>
                                        </p:cTn>
                                        <p:tgtEl>
                                          <p:spTgt spid="1333"/>
                                        </p:tgtEl>
                                        <p:attrNameLst>
                                          <p:attrName>style.visibility</p:attrName>
                                        </p:attrNameLst>
                                      </p:cBhvr>
                                      <p:to>
                                        <p:strVal val="visible"/>
                                      </p:to>
                                    </p:set>
                                    <p:anim calcmode="lin" valueType="num">
                                      <p:cBhvr additive="base">
                                        <p:cTn id="57" dur="1000"/>
                                        <p:tgtEl>
                                          <p:spTgt spid="1333"/>
                                        </p:tgtEl>
                                        <p:attrNameLst>
                                          <p:attrName>ppt_x</p:attrName>
                                        </p:attrNameLst>
                                      </p:cBhvr>
                                      <p:tavLst>
                                        <p:tav tm="0">
                                          <p:val>
                                            <p:strVal val="#ppt_x+1"/>
                                          </p:val>
                                        </p:tav>
                                        <p:tav tm="100000">
                                          <p:val>
                                            <p:strVal val="#ppt_x"/>
                                          </p:val>
                                        </p:tav>
                                      </p:tavLst>
                                    </p:anim>
                                  </p:childTnLst>
                                </p:cTn>
                              </p:par>
                              <p:par>
                                <p:cTn id="58" presetID="2" presetClass="entr" presetSubtype="2" fill="hold" nodeType="withEffect">
                                  <p:stCondLst>
                                    <p:cond delay="0"/>
                                  </p:stCondLst>
                                  <p:childTnLst>
                                    <p:set>
                                      <p:cBhvr>
                                        <p:cTn id="59" dur="1" fill="hold">
                                          <p:stCondLst>
                                            <p:cond delay="0"/>
                                          </p:stCondLst>
                                        </p:cTn>
                                        <p:tgtEl>
                                          <p:spTgt spid="1329"/>
                                        </p:tgtEl>
                                        <p:attrNameLst>
                                          <p:attrName>style.visibility</p:attrName>
                                        </p:attrNameLst>
                                      </p:cBhvr>
                                      <p:to>
                                        <p:strVal val="visible"/>
                                      </p:to>
                                    </p:set>
                                    <p:anim calcmode="lin" valueType="num">
                                      <p:cBhvr additive="base">
                                        <p:cTn id="60" dur="1000"/>
                                        <p:tgtEl>
                                          <p:spTgt spid="132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2"/>
        <p:cNvGrpSpPr/>
        <p:nvPr/>
      </p:nvGrpSpPr>
      <p:grpSpPr>
        <a:xfrm>
          <a:off x="0" y="0"/>
          <a:ext cx="0" cy="0"/>
          <a:chOff x="0" y="0"/>
          <a:chExt cx="0" cy="0"/>
        </a:xfrm>
      </p:grpSpPr>
      <p:sp>
        <p:nvSpPr>
          <p:cNvPr id="1893" name="Google Shape;1893;p116"/>
          <p:cNvSpPr txBox="1">
            <a:spLocks noGrp="1"/>
          </p:cNvSpPr>
          <p:nvPr>
            <p:ph type="title"/>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SUMMARIZED PROJECT TIMELINE</a:t>
            </a:r>
            <a:endParaRPr dirty="0"/>
          </a:p>
        </p:txBody>
      </p:sp>
      <p:sp>
        <p:nvSpPr>
          <p:cNvPr id="1894" name="Google Shape;1894;p116"/>
          <p:cNvSpPr txBox="1"/>
          <p:nvPr/>
        </p:nvSpPr>
        <p:spPr>
          <a:xfrm>
            <a:off x="244902" y="2561170"/>
            <a:ext cx="1487400" cy="7870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200" b="1" dirty="0">
                <a:latin typeface="DM Serif Text" pitchFamily="2" charset="0"/>
              </a:rPr>
              <a:t>Data Preprocessing and Cleaning </a:t>
            </a:r>
            <a:endParaRPr sz="1200" b="1" dirty="0">
              <a:solidFill>
                <a:schemeClr val="dk1"/>
              </a:solidFill>
              <a:latin typeface="DM Serif Text" pitchFamily="2" charset="0"/>
              <a:ea typeface="DM Serif Text"/>
              <a:cs typeface="DM Serif Text"/>
              <a:sym typeface="DM Serif Text"/>
            </a:endParaRPr>
          </a:p>
        </p:txBody>
      </p:sp>
      <p:sp>
        <p:nvSpPr>
          <p:cNvPr id="1895" name="Google Shape;1895;p116"/>
          <p:cNvSpPr txBox="1"/>
          <p:nvPr/>
        </p:nvSpPr>
        <p:spPr>
          <a:xfrm>
            <a:off x="2047456" y="2561845"/>
            <a:ext cx="1487400" cy="7870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200" b="1" dirty="0">
                <a:latin typeface="DM Serif Text" pitchFamily="2" charset="0"/>
              </a:rPr>
              <a:t>Exploratory Data Analysis (EDA) </a:t>
            </a:r>
            <a:endParaRPr sz="1200" b="1" dirty="0">
              <a:solidFill>
                <a:schemeClr val="dk1"/>
              </a:solidFill>
              <a:latin typeface="DM Serif Text" pitchFamily="2" charset="0"/>
              <a:ea typeface="DM Serif Text"/>
              <a:cs typeface="DM Serif Text"/>
              <a:sym typeface="DM Serif Text"/>
            </a:endParaRPr>
          </a:p>
        </p:txBody>
      </p:sp>
      <p:sp>
        <p:nvSpPr>
          <p:cNvPr id="1896" name="Google Shape;1896;p116"/>
          <p:cNvSpPr txBox="1"/>
          <p:nvPr/>
        </p:nvSpPr>
        <p:spPr>
          <a:xfrm>
            <a:off x="3850010" y="2561170"/>
            <a:ext cx="1487400" cy="7870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200" b="1" dirty="0">
                <a:latin typeface="DM Serif Text" pitchFamily="2" charset="0"/>
              </a:rPr>
              <a:t>Predictive Model Development </a:t>
            </a:r>
            <a:endParaRPr sz="1200" b="1" dirty="0">
              <a:solidFill>
                <a:schemeClr val="dk1"/>
              </a:solidFill>
              <a:latin typeface="DM Serif Text" pitchFamily="2" charset="0"/>
              <a:ea typeface="DM Serif Text"/>
              <a:cs typeface="DM Serif Text"/>
              <a:sym typeface="DM Serif Text"/>
            </a:endParaRPr>
          </a:p>
        </p:txBody>
      </p:sp>
      <p:sp>
        <p:nvSpPr>
          <p:cNvPr id="1897" name="Google Shape;1897;p116"/>
          <p:cNvSpPr txBox="1"/>
          <p:nvPr/>
        </p:nvSpPr>
        <p:spPr>
          <a:xfrm>
            <a:off x="5652564" y="2561170"/>
            <a:ext cx="1487400" cy="7870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200" b="1" dirty="0">
                <a:latin typeface="DM Serif Text" pitchFamily="2" charset="0"/>
              </a:rPr>
              <a:t>PySpark and Spark MLlib Implementation </a:t>
            </a:r>
            <a:endParaRPr sz="1200" b="1" dirty="0">
              <a:solidFill>
                <a:schemeClr val="dk1"/>
              </a:solidFill>
              <a:latin typeface="DM Serif Text" pitchFamily="2" charset="0"/>
              <a:ea typeface="DM Serif Text"/>
              <a:cs typeface="DM Serif Text"/>
              <a:sym typeface="DM Serif Text"/>
            </a:endParaRPr>
          </a:p>
        </p:txBody>
      </p:sp>
      <p:sp>
        <p:nvSpPr>
          <p:cNvPr id="35" name="Google Shape;1897;p116">
            <a:extLst>
              <a:ext uri="{FF2B5EF4-FFF2-40B4-BE49-F238E27FC236}">
                <a16:creationId xmlns:a16="http://schemas.microsoft.com/office/drawing/2014/main" id="{274EABB2-1A5B-2519-1D85-C7812E22112E}"/>
              </a:ext>
            </a:extLst>
          </p:cNvPr>
          <p:cNvSpPr txBox="1"/>
          <p:nvPr/>
        </p:nvSpPr>
        <p:spPr>
          <a:xfrm>
            <a:off x="7455118" y="2561170"/>
            <a:ext cx="1487400" cy="78705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200" b="1" dirty="0">
                <a:latin typeface="DM Serif Text" pitchFamily="2" charset="0"/>
              </a:rPr>
              <a:t>Model Evaluation and Fine-Tuning </a:t>
            </a:r>
            <a:endParaRPr sz="1200" b="1" dirty="0">
              <a:solidFill>
                <a:schemeClr val="dk1"/>
              </a:solidFill>
              <a:latin typeface="DM Serif Text" pitchFamily="2" charset="0"/>
              <a:ea typeface="DM Serif Text"/>
              <a:cs typeface="DM Serif Text"/>
              <a:sym typeface="DM Serif Text"/>
            </a:endParaRPr>
          </a:p>
        </p:txBody>
      </p:sp>
      <p:grpSp>
        <p:nvGrpSpPr>
          <p:cNvPr id="56" name="Google Shape;1920;p116">
            <a:extLst>
              <a:ext uri="{FF2B5EF4-FFF2-40B4-BE49-F238E27FC236}">
                <a16:creationId xmlns:a16="http://schemas.microsoft.com/office/drawing/2014/main" id="{8647B0E1-F0E4-3984-C873-19EC69660FD2}"/>
              </a:ext>
            </a:extLst>
          </p:cNvPr>
          <p:cNvGrpSpPr/>
          <p:nvPr/>
        </p:nvGrpSpPr>
        <p:grpSpPr>
          <a:xfrm>
            <a:off x="1731709" y="2839798"/>
            <a:ext cx="315747" cy="221676"/>
            <a:chOff x="6289675" y="2835589"/>
            <a:chExt cx="460200" cy="284074"/>
          </a:xfrm>
        </p:grpSpPr>
        <p:cxnSp>
          <p:nvCxnSpPr>
            <p:cNvPr id="57" name="Google Shape;1921;p116">
              <a:extLst>
                <a:ext uri="{FF2B5EF4-FFF2-40B4-BE49-F238E27FC236}">
                  <a16:creationId xmlns:a16="http://schemas.microsoft.com/office/drawing/2014/main" id="{654B0BEB-638C-279D-E13F-C46084EBEA16}"/>
                </a:ext>
              </a:extLst>
            </p:cNvPr>
            <p:cNvCxnSpPr>
              <a:cxnSpLocks/>
            </p:cNvCxnSpPr>
            <p:nvPr/>
          </p:nvCxnSpPr>
          <p:spPr>
            <a:xfrm>
              <a:off x="6289675" y="2977775"/>
              <a:ext cx="460200" cy="0"/>
            </a:xfrm>
            <a:prstGeom prst="straightConnector1">
              <a:avLst/>
            </a:prstGeom>
            <a:noFill/>
            <a:ln w="9525" cap="flat" cmpd="sng">
              <a:solidFill>
                <a:schemeClr val="dk1"/>
              </a:solidFill>
              <a:prstDash val="solid"/>
              <a:round/>
              <a:headEnd type="none" w="med" len="med"/>
              <a:tailEnd type="none" w="med" len="med"/>
            </a:ln>
          </p:spPr>
        </p:cxnSp>
        <p:sp>
          <p:nvSpPr>
            <p:cNvPr id="58" name="Google Shape;1922;p116">
              <a:extLst>
                <a:ext uri="{FF2B5EF4-FFF2-40B4-BE49-F238E27FC236}">
                  <a16:creationId xmlns:a16="http://schemas.microsoft.com/office/drawing/2014/main" id="{67C6FE2F-E95D-72E0-A88E-77D473C9970B}"/>
                </a:ext>
              </a:extLst>
            </p:cNvPr>
            <p:cNvSpPr/>
            <p:nvPr/>
          </p:nvSpPr>
          <p:spPr>
            <a:xfrm>
              <a:off x="6427526" y="2835589"/>
              <a:ext cx="184349" cy="284074"/>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1920;p116">
            <a:extLst>
              <a:ext uri="{FF2B5EF4-FFF2-40B4-BE49-F238E27FC236}">
                <a16:creationId xmlns:a16="http://schemas.microsoft.com/office/drawing/2014/main" id="{A63440E2-0D7F-267F-9034-FD781A4DD433}"/>
              </a:ext>
            </a:extLst>
          </p:cNvPr>
          <p:cNvGrpSpPr/>
          <p:nvPr/>
        </p:nvGrpSpPr>
        <p:grpSpPr>
          <a:xfrm>
            <a:off x="3533966" y="2839798"/>
            <a:ext cx="315747" cy="221676"/>
            <a:chOff x="6289675" y="2835589"/>
            <a:chExt cx="460200" cy="284074"/>
          </a:xfrm>
        </p:grpSpPr>
        <p:cxnSp>
          <p:nvCxnSpPr>
            <p:cNvPr id="60" name="Google Shape;1921;p116">
              <a:extLst>
                <a:ext uri="{FF2B5EF4-FFF2-40B4-BE49-F238E27FC236}">
                  <a16:creationId xmlns:a16="http://schemas.microsoft.com/office/drawing/2014/main" id="{C5F7612D-F917-3CE2-37E9-0A1C7A928BE4}"/>
                </a:ext>
              </a:extLst>
            </p:cNvPr>
            <p:cNvCxnSpPr>
              <a:cxnSpLocks/>
            </p:cNvCxnSpPr>
            <p:nvPr/>
          </p:nvCxnSpPr>
          <p:spPr>
            <a:xfrm>
              <a:off x="6289675" y="2977775"/>
              <a:ext cx="460200" cy="0"/>
            </a:xfrm>
            <a:prstGeom prst="straightConnector1">
              <a:avLst/>
            </a:prstGeom>
            <a:noFill/>
            <a:ln w="9525" cap="flat" cmpd="sng">
              <a:solidFill>
                <a:schemeClr val="dk1"/>
              </a:solidFill>
              <a:prstDash val="solid"/>
              <a:round/>
              <a:headEnd type="none" w="med" len="med"/>
              <a:tailEnd type="none" w="med" len="med"/>
            </a:ln>
          </p:spPr>
        </p:cxnSp>
        <p:sp>
          <p:nvSpPr>
            <p:cNvPr id="61" name="Google Shape;1922;p116">
              <a:extLst>
                <a:ext uri="{FF2B5EF4-FFF2-40B4-BE49-F238E27FC236}">
                  <a16:creationId xmlns:a16="http://schemas.microsoft.com/office/drawing/2014/main" id="{FC527AC3-10D2-73A5-B167-A5681FC50009}"/>
                </a:ext>
              </a:extLst>
            </p:cNvPr>
            <p:cNvSpPr/>
            <p:nvPr/>
          </p:nvSpPr>
          <p:spPr>
            <a:xfrm>
              <a:off x="6427526" y="2835589"/>
              <a:ext cx="184349" cy="284074"/>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1920;p116">
            <a:extLst>
              <a:ext uri="{FF2B5EF4-FFF2-40B4-BE49-F238E27FC236}">
                <a16:creationId xmlns:a16="http://schemas.microsoft.com/office/drawing/2014/main" id="{5847166E-87F8-94F5-AAFC-CE42D4A3CFEC}"/>
              </a:ext>
            </a:extLst>
          </p:cNvPr>
          <p:cNvGrpSpPr/>
          <p:nvPr/>
        </p:nvGrpSpPr>
        <p:grpSpPr>
          <a:xfrm>
            <a:off x="5336817" y="2839798"/>
            <a:ext cx="315747" cy="221676"/>
            <a:chOff x="6289675" y="2835589"/>
            <a:chExt cx="460200" cy="284074"/>
          </a:xfrm>
        </p:grpSpPr>
        <p:cxnSp>
          <p:nvCxnSpPr>
            <p:cNvPr id="63" name="Google Shape;1921;p116">
              <a:extLst>
                <a:ext uri="{FF2B5EF4-FFF2-40B4-BE49-F238E27FC236}">
                  <a16:creationId xmlns:a16="http://schemas.microsoft.com/office/drawing/2014/main" id="{953BEE1A-5A65-6CFC-2B3C-B9DE31713EC5}"/>
                </a:ext>
              </a:extLst>
            </p:cNvPr>
            <p:cNvCxnSpPr>
              <a:cxnSpLocks/>
            </p:cNvCxnSpPr>
            <p:nvPr/>
          </p:nvCxnSpPr>
          <p:spPr>
            <a:xfrm>
              <a:off x="6289675" y="2977775"/>
              <a:ext cx="460200" cy="0"/>
            </a:xfrm>
            <a:prstGeom prst="straightConnector1">
              <a:avLst/>
            </a:prstGeom>
            <a:noFill/>
            <a:ln w="9525" cap="flat" cmpd="sng">
              <a:solidFill>
                <a:schemeClr val="dk1"/>
              </a:solidFill>
              <a:prstDash val="solid"/>
              <a:round/>
              <a:headEnd type="none" w="med" len="med"/>
              <a:tailEnd type="none" w="med" len="med"/>
            </a:ln>
          </p:spPr>
        </p:cxnSp>
        <p:sp>
          <p:nvSpPr>
            <p:cNvPr id="1856" name="Google Shape;1922;p116">
              <a:extLst>
                <a:ext uri="{FF2B5EF4-FFF2-40B4-BE49-F238E27FC236}">
                  <a16:creationId xmlns:a16="http://schemas.microsoft.com/office/drawing/2014/main" id="{57E1FA01-92C3-F4CF-FA44-FAB7D331E634}"/>
                </a:ext>
              </a:extLst>
            </p:cNvPr>
            <p:cNvSpPr/>
            <p:nvPr/>
          </p:nvSpPr>
          <p:spPr>
            <a:xfrm>
              <a:off x="6427526" y="2835589"/>
              <a:ext cx="184349" cy="284074"/>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7" name="Google Shape;1920;p116">
            <a:extLst>
              <a:ext uri="{FF2B5EF4-FFF2-40B4-BE49-F238E27FC236}">
                <a16:creationId xmlns:a16="http://schemas.microsoft.com/office/drawing/2014/main" id="{5C4A40E8-610D-E76B-CF62-66A056BC7E44}"/>
              </a:ext>
            </a:extLst>
          </p:cNvPr>
          <p:cNvGrpSpPr/>
          <p:nvPr/>
        </p:nvGrpSpPr>
        <p:grpSpPr>
          <a:xfrm>
            <a:off x="7139371" y="2839798"/>
            <a:ext cx="315747" cy="221676"/>
            <a:chOff x="6289675" y="2835589"/>
            <a:chExt cx="460200" cy="284074"/>
          </a:xfrm>
        </p:grpSpPr>
        <p:cxnSp>
          <p:nvCxnSpPr>
            <p:cNvPr id="1858" name="Google Shape;1921;p116">
              <a:extLst>
                <a:ext uri="{FF2B5EF4-FFF2-40B4-BE49-F238E27FC236}">
                  <a16:creationId xmlns:a16="http://schemas.microsoft.com/office/drawing/2014/main" id="{7918E1C3-2A57-12B8-C45D-FFDB5E303807}"/>
                </a:ext>
              </a:extLst>
            </p:cNvPr>
            <p:cNvCxnSpPr>
              <a:cxnSpLocks/>
            </p:cNvCxnSpPr>
            <p:nvPr/>
          </p:nvCxnSpPr>
          <p:spPr>
            <a:xfrm>
              <a:off x="6289675" y="2977775"/>
              <a:ext cx="460200" cy="0"/>
            </a:xfrm>
            <a:prstGeom prst="straightConnector1">
              <a:avLst/>
            </a:prstGeom>
            <a:noFill/>
            <a:ln w="9525" cap="flat" cmpd="sng">
              <a:solidFill>
                <a:schemeClr val="dk1"/>
              </a:solidFill>
              <a:prstDash val="solid"/>
              <a:round/>
              <a:headEnd type="none" w="med" len="med"/>
              <a:tailEnd type="none" w="med" len="med"/>
            </a:ln>
          </p:spPr>
        </p:cxnSp>
        <p:sp>
          <p:nvSpPr>
            <p:cNvPr id="1859" name="Google Shape;1922;p116">
              <a:extLst>
                <a:ext uri="{FF2B5EF4-FFF2-40B4-BE49-F238E27FC236}">
                  <a16:creationId xmlns:a16="http://schemas.microsoft.com/office/drawing/2014/main" id="{09408B26-7B45-C895-FDE4-0E6EB2F564CB}"/>
                </a:ext>
              </a:extLst>
            </p:cNvPr>
            <p:cNvSpPr/>
            <p:nvPr/>
          </p:nvSpPr>
          <p:spPr>
            <a:xfrm>
              <a:off x="6427526" y="2835589"/>
              <a:ext cx="184349" cy="284074"/>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0" name="Google Shape;494;p69">
            <a:extLst>
              <a:ext uri="{FF2B5EF4-FFF2-40B4-BE49-F238E27FC236}">
                <a16:creationId xmlns:a16="http://schemas.microsoft.com/office/drawing/2014/main" id="{CC18CC6B-21FA-5430-4B78-391B56E18441}"/>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1861" name="Google Shape;495;p69">
            <a:extLst>
              <a:ext uri="{FF2B5EF4-FFF2-40B4-BE49-F238E27FC236}">
                <a16:creationId xmlns:a16="http://schemas.microsoft.com/office/drawing/2014/main" id="{DE0864C3-151F-BC97-8DE8-45F950E3E33A}"/>
              </a:ext>
            </a:extLst>
          </p:cNvPr>
          <p:cNvGrpSpPr/>
          <p:nvPr/>
        </p:nvGrpSpPr>
        <p:grpSpPr>
          <a:xfrm>
            <a:off x="727475" y="4603510"/>
            <a:ext cx="7692600" cy="205286"/>
            <a:chOff x="727475" y="1087800"/>
            <a:chExt cx="7692600" cy="205286"/>
          </a:xfrm>
        </p:grpSpPr>
        <p:cxnSp>
          <p:nvCxnSpPr>
            <p:cNvPr id="1862" name="Google Shape;496;p69">
              <a:extLst>
                <a:ext uri="{FF2B5EF4-FFF2-40B4-BE49-F238E27FC236}">
                  <a16:creationId xmlns:a16="http://schemas.microsoft.com/office/drawing/2014/main" id="{67B76A64-2C16-23A0-2068-213AE2C361EB}"/>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1863" name="Google Shape;497;p69">
              <a:extLst>
                <a:ext uri="{FF2B5EF4-FFF2-40B4-BE49-F238E27FC236}">
                  <a16:creationId xmlns:a16="http://schemas.microsoft.com/office/drawing/2014/main" id="{1680B987-0528-AE76-EAA2-400D385D85D1}"/>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1864" name="Google Shape;498;p69">
            <a:extLst>
              <a:ext uri="{FF2B5EF4-FFF2-40B4-BE49-F238E27FC236}">
                <a16:creationId xmlns:a16="http://schemas.microsoft.com/office/drawing/2014/main" id="{68B853AB-1AC8-0ABD-5CE0-4D06A6E72664}"/>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1865" name="Google Shape;499;p69">
            <a:extLst>
              <a:ext uri="{FF2B5EF4-FFF2-40B4-BE49-F238E27FC236}">
                <a16:creationId xmlns:a16="http://schemas.microsoft.com/office/drawing/2014/main" id="{D840EB5C-D07B-B901-AE28-E07C21FFE5C5}"/>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cxnSp>
        <p:nvCxnSpPr>
          <p:cNvPr id="1866" name="Google Shape;1341;p99">
            <a:extLst>
              <a:ext uri="{FF2B5EF4-FFF2-40B4-BE49-F238E27FC236}">
                <a16:creationId xmlns:a16="http://schemas.microsoft.com/office/drawing/2014/main" id="{FC6E2063-9A18-013D-838A-3AB03E72DB94}"/>
              </a:ext>
            </a:extLst>
          </p:cNvPr>
          <p:cNvCxnSpPr>
            <a:cxnSpLocks/>
          </p:cNvCxnSpPr>
          <p:nvPr/>
        </p:nvCxnSpPr>
        <p:spPr>
          <a:xfrm>
            <a:off x="601233" y="1103744"/>
            <a:ext cx="7841069" cy="0"/>
          </a:xfrm>
          <a:prstGeom prst="straightConnector1">
            <a:avLst/>
          </a:prstGeom>
          <a:noFill/>
          <a:ln w="9525" cap="flat" cmpd="sng">
            <a:solidFill>
              <a:schemeClr val="dk1"/>
            </a:solidFill>
            <a:prstDash val="solid"/>
            <a:round/>
            <a:headEnd type="none" w="med" len="med"/>
            <a:tailEnd type="none" w="med" len="med"/>
          </a:ln>
        </p:spPr>
      </p:cxnSp>
      <p:cxnSp>
        <p:nvCxnSpPr>
          <p:cNvPr id="1872" name="Straight Connector 1871">
            <a:extLst>
              <a:ext uri="{FF2B5EF4-FFF2-40B4-BE49-F238E27FC236}">
                <a16:creationId xmlns:a16="http://schemas.microsoft.com/office/drawing/2014/main" id="{364267D5-87DF-1119-B382-83C017CEB5D1}"/>
              </a:ext>
            </a:extLst>
          </p:cNvPr>
          <p:cNvCxnSpPr>
            <a:cxnSpLocks/>
            <a:stCxn id="1894" idx="0"/>
          </p:cNvCxnSpPr>
          <p:nvPr/>
        </p:nvCxnSpPr>
        <p:spPr>
          <a:xfrm flipV="1">
            <a:off x="988602" y="2379638"/>
            <a:ext cx="0" cy="18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4" name="Straight Connector 1873">
            <a:extLst>
              <a:ext uri="{FF2B5EF4-FFF2-40B4-BE49-F238E27FC236}">
                <a16:creationId xmlns:a16="http://schemas.microsoft.com/office/drawing/2014/main" id="{EB819980-1281-57BE-611C-9A363CA649B4}"/>
              </a:ext>
            </a:extLst>
          </p:cNvPr>
          <p:cNvCxnSpPr>
            <a:cxnSpLocks/>
          </p:cNvCxnSpPr>
          <p:nvPr/>
        </p:nvCxnSpPr>
        <p:spPr>
          <a:xfrm flipV="1">
            <a:off x="2788513" y="3348220"/>
            <a:ext cx="0" cy="18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5" name="Straight Connector 1874">
            <a:extLst>
              <a:ext uri="{FF2B5EF4-FFF2-40B4-BE49-F238E27FC236}">
                <a16:creationId xmlns:a16="http://schemas.microsoft.com/office/drawing/2014/main" id="{36FB8CEF-8C52-1C35-E520-2F52D6E1738A}"/>
              </a:ext>
            </a:extLst>
          </p:cNvPr>
          <p:cNvCxnSpPr>
            <a:cxnSpLocks/>
          </p:cNvCxnSpPr>
          <p:nvPr/>
        </p:nvCxnSpPr>
        <p:spPr>
          <a:xfrm flipV="1">
            <a:off x="4572000" y="2379638"/>
            <a:ext cx="0" cy="18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6" name="Straight Connector 1875">
            <a:extLst>
              <a:ext uri="{FF2B5EF4-FFF2-40B4-BE49-F238E27FC236}">
                <a16:creationId xmlns:a16="http://schemas.microsoft.com/office/drawing/2014/main" id="{A0A01E86-4356-EE69-7B4B-E4963275799E}"/>
              </a:ext>
            </a:extLst>
          </p:cNvPr>
          <p:cNvCxnSpPr>
            <a:cxnSpLocks/>
          </p:cNvCxnSpPr>
          <p:nvPr/>
        </p:nvCxnSpPr>
        <p:spPr>
          <a:xfrm flipV="1">
            <a:off x="6403020" y="3348220"/>
            <a:ext cx="0" cy="18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7" name="Straight Connector 1876">
            <a:extLst>
              <a:ext uri="{FF2B5EF4-FFF2-40B4-BE49-F238E27FC236}">
                <a16:creationId xmlns:a16="http://schemas.microsoft.com/office/drawing/2014/main" id="{00F6D83F-747C-3081-7B30-03327274A362}"/>
              </a:ext>
            </a:extLst>
          </p:cNvPr>
          <p:cNvCxnSpPr>
            <a:cxnSpLocks/>
          </p:cNvCxnSpPr>
          <p:nvPr/>
        </p:nvCxnSpPr>
        <p:spPr>
          <a:xfrm flipV="1">
            <a:off x="8193984" y="2379638"/>
            <a:ext cx="0" cy="1815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79" name="Graphic 1878" descr="Flip calendar with solid fill">
            <a:extLst>
              <a:ext uri="{FF2B5EF4-FFF2-40B4-BE49-F238E27FC236}">
                <a16:creationId xmlns:a16="http://schemas.microsoft.com/office/drawing/2014/main" id="{D5026823-3050-65A2-BD24-C4AE4198D9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2750" y="1166564"/>
            <a:ext cx="1422985" cy="1422985"/>
          </a:xfrm>
          <a:prstGeom prst="rect">
            <a:avLst/>
          </a:prstGeom>
        </p:spPr>
      </p:pic>
      <p:sp>
        <p:nvSpPr>
          <p:cNvPr id="1880" name="TextBox 1879">
            <a:extLst>
              <a:ext uri="{FF2B5EF4-FFF2-40B4-BE49-F238E27FC236}">
                <a16:creationId xmlns:a16="http://schemas.microsoft.com/office/drawing/2014/main" id="{41309036-EF69-4F40-E868-4414CC8F2D38}"/>
              </a:ext>
            </a:extLst>
          </p:cNvPr>
          <p:cNvSpPr txBox="1"/>
          <p:nvPr/>
        </p:nvSpPr>
        <p:spPr>
          <a:xfrm>
            <a:off x="640507" y="1802499"/>
            <a:ext cx="761338" cy="507831"/>
          </a:xfrm>
          <a:prstGeom prst="rect">
            <a:avLst/>
          </a:prstGeom>
          <a:noFill/>
        </p:spPr>
        <p:txBody>
          <a:bodyPr wrap="square" rtlCol="0">
            <a:spAutoFit/>
          </a:bodyPr>
          <a:lstStyle/>
          <a:p>
            <a:pPr algn="ctr"/>
            <a:r>
              <a:rPr lang="en-US" sz="900" b="1" dirty="0">
                <a:latin typeface="Barlow" pitchFamily="2" charset="77"/>
              </a:rPr>
              <a:t>SEP 17 </a:t>
            </a:r>
          </a:p>
          <a:p>
            <a:pPr algn="ctr"/>
            <a:r>
              <a:rPr lang="en-US" sz="900" dirty="0">
                <a:latin typeface="Barlow" pitchFamily="2" charset="77"/>
              </a:rPr>
              <a:t>to</a:t>
            </a:r>
            <a:r>
              <a:rPr lang="en-US" sz="900" b="1" dirty="0">
                <a:latin typeface="Barlow" pitchFamily="2" charset="77"/>
              </a:rPr>
              <a:t> </a:t>
            </a:r>
          </a:p>
          <a:p>
            <a:pPr algn="ctr"/>
            <a:r>
              <a:rPr lang="en-US" sz="900" b="1" dirty="0">
                <a:latin typeface="Barlow" pitchFamily="2" charset="77"/>
              </a:rPr>
              <a:t>OCT 1</a:t>
            </a:r>
          </a:p>
        </p:txBody>
      </p:sp>
      <p:pic>
        <p:nvPicPr>
          <p:cNvPr id="1882" name="Graphic 1881" descr="Flip calendar with solid fill">
            <a:extLst>
              <a:ext uri="{FF2B5EF4-FFF2-40B4-BE49-F238E27FC236}">
                <a16:creationId xmlns:a16="http://schemas.microsoft.com/office/drawing/2014/main" id="{241C33B8-B26C-1893-3CA8-9A2014243A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8452" y="3231223"/>
            <a:ext cx="1422985" cy="1422985"/>
          </a:xfrm>
          <a:prstGeom prst="rect">
            <a:avLst/>
          </a:prstGeom>
        </p:spPr>
      </p:pic>
      <p:sp>
        <p:nvSpPr>
          <p:cNvPr id="1883" name="TextBox 1882">
            <a:extLst>
              <a:ext uri="{FF2B5EF4-FFF2-40B4-BE49-F238E27FC236}">
                <a16:creationId xmlns:a16="http://schemas.microsoft.com/office/drawing/2014/main" id="{984DAB60-B6BB-2256-E79B-B5825536CFD1}"/>
              </a:ext>
            </a:extLst>
          </p:cNvPr>
          <p:cNvSpPr txBox="1"/>
          <p:nvPr/>
        </p:nvSpPr>
        <p:spPr>
          <a:xfrm>
            <a:off x="2406209" y="3867158"/>
            <a:ext cx="761338" cy="507831"/>
          </a:xfrm>
          <a:prstGeom prst="rect">
            <a:avLst/>
          </a:prstGeom>
          <a:noFill/>
        </p:spPr>
        <p:txBody>
          <a:bodyPr wrap="square" rtlCol="0">
            <a:spAutoFit/>
          </a:bodyPr>
          <a:lstStyle/>
          <a:p>
            <a:pPr algn="ctr"/>
            <a:r>
              <a:rPr lang="en-US" sz="900" b="1" dirty="0">
                <a:latin typeface="Barlow" pitchFamily="2" charset="77"/>
              </a:rPr>
              <a:t>OCT 1 </a:t>
            </a:r>
          </a:p>
          <a:p>
            <a:pPr algn="ctr"/>
            <a:r>
              <a:rPr lang="en-US" sz="900" dirty="0">
                <a:latin typeface="Barlow" pitchFamily="2" charset="77"/>
              </a:rPr>
              <a:t>to</a:t>
            </a:r>
            <a:r>
              <a:rPr lang="en-US" sz="900" b="1" dirty="0">
                <a:latin typeface="Barlow" pitchFamily="2" charset="77"/>
              </a:rPr>
              <a:t> </a:t>
            </a:r>
          </a:p>
          <a:p>
            <a:pPr algn="ctr"/>
            <a:r>
              <a:rPr lang="en-US" sz="900" b="1" dirty="0">
                <a:latin typeface="Barlow" pitchFamily="2" charset="77"/>
              </a:rPr>
              <a:t>OCT 15</a:t>
            </a:r>
          </a:p>
        </p:txBody>
      </p:sp>
      <p:pic>
        <p:nvPicPr>
          <p:cNvPr id="1884" name="Graphic 1883" descr="Flip calendar with solid fill">
            <a:extLst>
              <a:ext uri="{FF2B5EF4-FFF2-40B4-BE49-F238E27FC236}">
                <a16:creationId xmlns:a16="http://schemas.microsoft.com/office/drawing/2014/main" id="{0C0E751F-B36B-2940-1450-FCCB0189DA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56014" y="1166564"/>
            <a:ext cx="1422985" cy="1422985"/>
          </a:xfrm>
          <a:prstGeom prst="rect">
            <a:avLst/>
          </a:prstGeom>
        </p:spPr>
      </p:pic>
      <p:sp>
        <p:nvSpPr>
          <p:cNvPr id="1885" name="TextBox 1884">
            <a:extLst>
              <a:ext uri="{FF2B5EF4-FFF2-40B4-BE49-F238E27FC236}">
                <a16:creationId xmlns:a16="http://schemas.microsoft.com/office/drawing/2014/main" id="{052AAE14-7259-39C1-730E-5F0289D17DFA}"/>
              </a:ext>
            </a:extLst>
          </p:cNvPr>
          <p:cNvSpPr txBox="1"/>
          <p:nvPr/>
        </p:nvSpPr>
        <p:spPr>
          <a:xfrm>
            <a:off x="4193771" y="1802499"/>
            <a:ext cx="761338" cy="507831"/>
          </a:xfrm>
          <a:prstGeom prst="rect">
            <a:avLst/>
          </a:prstGeom>
          <a:noFill/>
        </p:spPr>
        <p:txBody>
          <a:bodyPr wrap="square" rtlCol="0">
            <a:spAutoFit/>
          </a:bodyPr>
          <a:lstStyle/>
          <a:p>
            <a:pPr algn="ctr"/>
            <a:r>
              <a:rPr lang="en-US" sz="900" b="1" dirty="0">
                <a:latin typeface="Barlow" pitchFamily="2" charset="77"/>
              </a:rPr>
              <a:t>OCT 15 </a:t>
            </a:r>
          </a:p>
          <a:p>
            <a:pPr algn="ctr"/>
            <a:r>
              <a:rPr lang="en-US" sz="900" dirty="0">
                <a:latin typeface="Barlow" pitchFamily="2" charset="77"/>
              </a:rPr>
              <a:t>to</a:t>
            </a:r>
            <a:r>
              <a:rPr lang="en-US" sz="900" b="1" dirty="0">
                <a:latin typeface="Barlow" pitchFamily="2" charset="77"/>
              </a:rPr>
              <a:t> </a:t>
            </a:r>
          </a:p>
          <a:p>
            <a:pPr algn="ctr"/>
            <a:r>
              <a:rPr lang="en-US" sz="900" b="1" dirty="0">
                <a:latin typeface="Barlow" pitchFamily="2" charset="77"/>
              </a:rPr>
              <a:t>OCT 29</a:t>
            </a:r>
          </a:p>
        </p:txBody>
      </p:sp>
      <p:pic>
        <p:nvPicPr>
          <p:cNvPr id="1886" name="Graphic 1885" descr="Flip calendar with solid fill">
            <a:extLst>
              <a:ext uri="{FF2B5EF4-FFF2-40B4-BE49-F238E27FC236}">
                <a16:creationId xmlns:a16="http://schemas.microsoft.com/office/drawing/2014/main" id="{35B215DD-AC39-E9BE-4728-E89BB41D3F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93035" y="3231223"/>
            <a:ext cx="1422985" cy="1422985"/>
          </a:xfrm>
          <a:prstGeom prst="rect">
            <a:avLst/>
          </a:prstGeom>
        </p:spPr>
      </p:pic>
      <p:sp>
        <p:nvSpPr>
          <p:cNvPr id="1887" name="TextBox 1886">
            <a:extLst>
              <a:ext uri="{FF2B5EF4-FFF2-40B4-BE49-F238E27FC236}">
                <a16:creationId xmlns:a16="http://schemas.microsoft.com/office/drawing/2014/main" id="{79785775-7647-D28F-B7A1-B6BA2D8E453D}"/>
              </a:ext>
            </a:extLst>
          </p:cNvPr>
          <p:cNvSpPr txBox="1"/>
          <p:nvPr/>
        </p:nvSpPr>
        <p:spPr>
          <a:xfrm>
            <a:off x="6030792" y="3867158"/>
            <a:ext cx="761338" cy="507831"/>
          </a:xfrm>
          <a:prstGeom prst="rect">
            <a:avLst/>
          </a:prstGeom>
          <a:noFill/>
        </p:spPr>
        <p:txBody>
          <a:bodyPr wrap="square" rtlCol="0">
            <a:spAutoFit/>
          </a:bodyPr>
          <a:lstStyle/>
          <a:p>
            <a:pPr algn="ctr"/>
            <a:r>
              <a:rPr lang="en-US" sz="900" b="1" dirty="0">
                <a:latin typeface="Barlow" pitchFamily="2" charset="77"/>
              </a:rPr>
              <a:t>OCT 29 </a:t>
            </a:r>
          </a:p>
          <a:p>
            <a:pPr algn="ctr"/>
            <a:r>
              <a:rPr lang="en-US" sz="900" dirty="0">
                <a:latin typeface="Barlow" pitchFamily="2" charset="77"/>
              </a:rPr>
              <a:t>to</a:t>
            </a:r>
            <a:r>
              <a:rPr lang="en-US" sz="900" b="1" dirty="0">
                <a:latin typeface="Barlow" pitchFamily="2" charset="77"/>
              </a:rPr>
              <a:t> </a:t>
            </a:r>
          </a:p>
          <a:p>
            <a:pPr algn="ctr"/>
            <a:r>
              <a:rPr lang="en-US" sz="900" b="1" dirty="0">
                <a:latin typeface="Barlow" pitchFamily="2" charset="77"/>
              </a:rPr>
              <a:t>NOV 12</a:t>
            </a:r>
          </a:p>
        </p:txBody>
      </p:sp>
      <p:pic>
        <p:nvPicPr>
          <p:cNvPr id="1888" name="Graphic 1887" descr="Flip calendar with solid fill">
            <a:extLst>
              <a:ext uri="{FF2B5EF4-FFF2-40B4-BE49-F238E27FC236}">
                <a16:creationId xmlns:a16="http://schemas.microsoft.com/office/drawing/2014/main" id="{B0A4A354-1C35-8E7F-9816-68CA1B4103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77881" y="1166564"/>
            <a:ext cx="1422985" cy="1422985"/>
          </a:xfrm>
          <a:prstGeom prst="rect">
            <a:avLst/>
          </a:prstGeom>
        </p:spPr>
      </p:pic>
      <p:sp>
        <p:nvSpPr>
          <p:cNvPr id="1889" name="TextBox 1888">
            <a:extLst>
              <a:ext uri="{FF2B5EF4-FFF2-40B4-BE49-F238E27FC236}">
                <a16:creationId xmlns:a16="http://schemas.microsoft.com/office/drawing/2014/main" id="{9C993BDF-C6F8-481E-493C-0E3D67679E89}"/>
              </a:ext>
            </a:extLst>
          </p:cNvPr>
          <p:cNvSpPr txBox="1"/>
          <p:nvPr/>
        </p:nvSpPr>
        <p:spPr>
          <a:xfrm>
            <a:off x="7815638" y="1802499"/>
            <a:ext cx="761338" cy="507831"/>
          </a:xfrm>
          <a:prstGeom prst="rect">
            <a:avLst/>
          </a:prstGeom>
          <a:noFill/>
        </p:spPr>
        <p:txBody>
          <a:bodyPr wrap="square" rtlCol="0">
            <a:spAutoFit/>
          </a:bodyPr>
          <a:lstStyle/>
          <a:p>
            <a:pPr algn="ctr"/>
            <a:r>
              <a:rPr lang="en-US" sz="900" b="1" dirty="0">
                <a:latin typeface="Barlow" pitchFamily="2" charset="77"/>
              </a:rPr>
              <a:t>NOV 12 </a:t>
            </a:r>
          </a:p>
          <a:p>
            <a:pPr algn="ctr"/>
            <a:r>
              <a:rPr lang="en-US" sz="900" dirty="0">
                <a:latin typeface="Barlow" pitchFamily="2" charset="77"/>
              </a:rPr>
              <a:t>to</a:t>
            </a:r>
            <a:r>
              <a:rPr lang="en-US" sz="900" b="1" dirty="0">
                <a:latin typeface="Barlow" pitchFamily="2" charset="77"/>
              </a:rPr>
              <a:t> </a:t>
            </a:r>
          </a:p>
          <a:p>
            <a:pPr algn="ctr"/>
            <a:r>
              <a:rPr lang="en-US" sz="900" b="1" dirty="0">
                <a:latin typeface="Barlow" pitchFamily="2" charset="77"/>
              </a:rPr>
              <a:t>NOV 26</a:t>
            </a:r>
          </a:p>
        </p:txBody>
      </p:sp>
    </p:spTree>
    <p:extLst>
      <p:ext uri="{BB962C8B-B14F-4D97-AF65-F5344CB8AC3E}">
        <p14:creationId xmlns:p14="http://schemas.microsoft.com/office/powerpoint/2010/main" val="1990638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893"/>
                                        </p:tgtEl>
                                        <p:attrNameLst>
                                          <p:attrName>style.visibility</p:attrName>
                                        </p:attrNameLst>
                                      </p:cBhvr>
                                      <p:to>
                                        <p:strVal val="visible"/>
                                      </p:to>
                                    </p:set>
                                    <p:anim calcmode="lin" valueType="num">
                                      <p:cBhvr>
                                        <p:cTn id="7" dur="1000" fill="hold"/>
                                        <p:tgtEl>
                                          <p:spTgt spid="1893"/>
                                        </p:tgtEl>
                                        <p:attrNameLst>
                                          <p:attrName>ppt_w</p:attrName>
                                        </p:attrNameLst>
                                      </p:cBhvr>
                                      <p:tavLst>
                                        <p:tav tm="0">
                                          <p:val>
                                            <p:fltVal val="0"/>
                                          </p:val>
                                        </p:tav>
                                        <p:tav tm="100000">
                                          <p:val>
                                            <p:strVal val="#ppt_w"/>
                                          </p:val>
                                        </p:tav>
                                      </p:tavLst>
                                    </p:anim>
                                    <p:anim calcmode="lin" valueType="num">
                                      <p:cBhvr>
                                        <p:cTn id="8" dur="1000" fill="hold"/>
                                        <p:tgtEl>
                                          <p:spTgt spid="1893"/>
                                        </p:tgtEl>
                                        <p:attrNameLst>
                                          <p:attrName>ppt_h</p:attrName>
                                        </p:attrNameLst>
                                      </p:cBhvr>
                                      <p:tavLst>
                                        <p:tav tm="0">
                                          <p:val>
                                            <p:fltVal val="0"/>
                                          </p:val>
                                        </p:tav>
                                        <p:tav tm="100000">
                                          <p:val>
                                            <p:strVal val="#ppt_h"/>
                                          </p:val>
                                        </p:tav>
                                      </p:tavLst>
                                    </p:anim>
                                    <p:anim calcmode="lin" valueType="num">
                                      <p:cBhvr>
                                        <p:cTn id="9" dur="1000" fill="hold"/>
                                        <p:tgtEl>
                                          <p:spTgt spid="1893"/>
                                        </p:tgtEl>
                                        <p:attrNameLst>
                                          <p:attrName>style.rotation</p:attrName>
                                        </p:attrNameLst>
                                      </p:cBhvr>
                                      <p:tavLst>
                                        <p:tav tm="0">
                                          <p:val>
                                            <p:fltVal val="90"/>
                                          </p:val>
                                        </p:tav>
                                        <p:tav tm="100000">
                                          <p:val>
                                            <p:fltVal val="0"/>
                                          </p:val>
                                        </p:tav>
                                      </p:tavLst>
                                    </p:anim>
                                    <p:animEffect transition="in" filter="fade">
                                      <p:cBhvr>
                                        <p:cTn id="10" dur="1000"/>
                                        <p:tgtEl>
                                          <p:spTgt spid="1893"/>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1866"/>
                                        </p:tgtEl>
                                        <p:attrNameLst>
                                          <p:attrName>style.visibility</p:attrName>
                                        </p:attrNameLst>
                                      </p:cBhvr>
                                      <p:to>
                                        <p:strVal val="visible"/>
                                      </p:to>
                                    </p:set>
                                    <p:anim calcmode="lin" valueType="num">
                                      <p:cBhvr>
                                        <p:cTn id="14" dur="500" fill="hold"/>
                                        <p:tgtEl>
                                          <p:spTgt spid="1866"/>
                                        </p:tgtEl>
                                        <p:attrNameLst>
                                          <p:attrName>ppt_w</p:attrName>
                                        </p:attrNameLst>
                                      </p:cBhvr>
                                      <p:tavLst>
                                        <p:tav tm="0">
                                          <p:val>
                                            <p:fltVal val="0"/>
                                          </p:val>
                                        </p:tav>
                                        <p:tav tm="100000">
                                          <p:val>
                                            <p:strVal val="#ppt_w"/>
                                          </p:val>
                                        </p:tav>
                                      </p:tavLst>
                                    </p:anim>
                                    <p:anim calcmode="lin" valueType="num">
                                      <p:cBhvr>
                                        <p:cTn id="15" dur="500" fill="hold"/>
                                        <p:tgtEl>
                                          <p:spTgt spid="1866"/>
                                        </p:tgtEl>
                                        <p:attrNameLst>
                                          <p:attrName>ppt_h</p:attrName>
                                        </p:attrNameLst>
                                      </p:cBhvr>
                                      <p:tavLst>
                                        <p:tav tm="0">
                                          <p:val>
                                            <p:fltVal val="0"/>
                                          </p:val>
                                        </p:tav>
                                        <p:tav tm="100000">
                                          <p:val>
                                            <p:strVal val="#ppt_h"/>
                                          </p:val>
                                        </p:tav>
                                      </p:tavLst>
                                    </p:anim>
                                    <p:animEffect transition="in" filter="fade">
                                      <p:cBhvr>
                                        <p:cTn id="16" dur="500"/>
                                        <p:tgtEl>
                                          <p:spTgt spid="186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94"/>
                                        </p:tgtEl>
                                        <p:attrNameLst>
                                          <p:attrName>style.visibility</p:attrName>
                                        </p:attrNameLst>
                                      </p:cBhvr>
                                      <p:to>
                                        <p:strVal val="visible"/>
                                      </p:to>
                                    </p:set>
                                    <p:animEffect transition="in" filter="wipe(left)">
                                      <p:cBhvr>
                                        <p:cTn id="21" dur="500"/>
                                        <p:tgtEl>
                                          <p:spTgt spid="1894"/>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1872"/>
                                        </p:tgtEl>
                                        <p:attrNameLst>
                                          <p:attrName>style.visibility</p:attrName>
                                        </p:attrNameLst>
                                      </p:cBhvr>
                                      <p:to>
                                        <p:strVal val="visible"/>
                                      </p:to>
                                    </p:set>
                                    <p:animEffect transition="in" filter="wipe(down)">
                                      <p:cBhvr>
                                        <p:cTn id="25" dur="500"/>
                                        <p:tgtEl>
                                          <p:spTgt spid="1872"/>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1879"/>
                                        </p:tgtEl>
                                        <p:attrNameLst>
                                          <p:attrName>style.visibility</p:attrName>
                                        </p:attrNameLst>
                                      </p:cBhvr>
                                      <p:to>
                                        <p:strVal val="visible"/>
                                      </p:to>
                                    </p:set>
                                    <p:animEffect transition="in" filter="fade">
                                      <p:cBhvr>
                                        <p:cTn id="29" dur="500"/>
                                        <p:tgtEl>
                                          <p:spTgt spid="1879"/>
                                        </p:tgtEl>
                                      </p:cBhvr>
                                    </p:animEffect>
                                  </p:childTnLst>
                                </p:cTn>
                              </p:par>
                            </p:childTnLst>
                          </p:cTn>
                        </p:par>
                        <p:par>
                          <p:cTn id="30" fill="hold">
                            <p:stCondLst>
                              <p:cond delay="1500"/>
                            </p:stCondLst>
                            <p:childTnLst>
                              <p:par>
                                <p:cTn id="31" presetID="22" presetClass="entr" presetSubtype="4" fill="hold" grpId="0" nodeType="afterEffect">
                                  <p:stCondLst>
                                    <p:cond delay="0"/>
                                  </p:stCondLst>
                                  <p:childTnLst>
                                    <p:set>
                                      <p:cBhvr>
                                        <p:cTn id="32" dur="1" fill="hold">
                                          <p:stCondLst>
                                            <p:cond delay="0"/>
                                          </p:stCondLst>
                                        </p:cTn>
                                        <p:tgtEl>
                                          <p:spTgt spid="1880"/>
                                        </p:tgtEl>
                                        <p:attrNameLst>
                                          <p:attrName>style.visibility</p:attrName>
                                        </p:attrNameLst>
                                      </p:cBhvr>
                                      <p:to>
                                        <p:strVal val="visible"/>
                                      </p:to>
                                    </p:set>
                                    <p:animEffect transition="in" filter="wipe(down)">
                                      <p:cBhvr>
                                        <p:cTn id="33" dur="500"/>
                                        <p:tgtEl>
                                          <p:spTgt spid="1880"/>
                                        </p:tgtEl>
                                      </p:cBhvr>
                                    </p:animEffect>
                                  </p:childTnLst>
                                </p:cTn>
                              </p:par>
                            </p:childTnLst>
                          </p:cTn>
                        </p:par>
                        <p:par>
                          <p:cTn id="34" fill="hold">
                            <p:stCondLst>
                              <p:cond delay="2000"/>
                            </p:stCondLst>
                            <p:childTnLst>
                              <p:par>
                                <p:cTn id="35" presetID="22" presetClass="entr" presetSubtype="8" fill="hold" nodeType="after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par>
                          <p:cTn id="38" fill="hold">
                            <p:stCondLst>
                              <p:cond delay="2500"/>
                            </p:stCondLst>
                            <p:childTnLst>
                              <p:par>
                                <p:cTn id="39" presetID="22" presetClass="entr" presetSubtype="8" fill="hold" grpId="0" nodeType="afterEffect">
                                  <p:stCondLst>
                                    <p:cond delay="0"/>
                                  </p:stCondLst>
                                  <p:childTnLst>
                                    <p:set>
                                      <p:cBhvr>
                                        <p:cTn id="40" dur="1" fill="hold">
                                          <p:stCondLst>
                                            <p:cond delay="0"/>
                                          </p:stCondLst>
                                        </p:cTn>
                                        <p:tgtEl>
                                          <p:spTgt spid="1895"/>
                                        </p:tgtEl>
                                        <p:attrNameLst>
                                          <p:attrName>style.visibility</p:attrName>
                                        </p:attrNameLst>
                                      </p:cBhvr>
                                      <p:to>
                                        <p:strVal val="visible"/>
                                      </p:to>
                                    </p:set>
                                    <p:animEffect transition="in" filter="wipe(left)">
                                      <p:cBhvr>
                                        <p:cTn id="41" dur="500"/>
                                        <p:tgtEl>
                                          <p:spTgt spid="1895"/>
                                        </p:tgtEl>
                                      </p:cBhvr>
                                    </p:animEffect>
                                  </p:childTnLst>
                                </p:cTn>
                              </p:par>
                            </p:childTnLst>
                          </p:cTn>
                        </p:par>
                        <p:par>
                          <p:cTn id="42" fill="hold">
                            <p:stCondLst>
                              <p:cond delay="3000"/>
                            </p:stCondLst>
                            <p:childTnLst>
                              <p:par>
                                <p:cTn id="43" presetID="22" presetClass="entr" presetSubtype="1" fill="hold" nodeType="afterEffect">
                                  <p:stCondLst>
                                    <p:cond delay="0"/>
                                  </p:stCondLst>
                                  <p:childTnLst>
                                    <p:set>
                                      <p:cBhvr>
                                        <p:cTn id="44" dur="1" fill="hold">
                                          <p:stCondLst>
                                            <p:cond delay="0"/>
                                          </p:stCondLst>
                                        </p:cTn>
                                        <p:tgtEl>
                                          <p:spTgt spid="1874"/>
                                        </p:tgtEl>
                                        <p:attrNameLst>
                                          <p:attrName>style.visibility</p:attrName>
                                        </p:attrNameLst>
                                      </p:cBhvr>
                                      <p:to>
                                        <p:strVal val="visible"/>
                                      </p:to>
                                    </p:set>
                                    <p:animEffect transition="in" filter="wipe(up)">
                                      <p:cBhvr>
                                        <p:cTn id="45" dur="500"/>
                                        <p:tgtEl>
                                          <p:spTgt spid="1874"/>
                                        </p:tgtEl>
                                      </p:cBhvr>
                                    </p:animEffect>
                                  </p:childTnLst>
                                </p:cTn>
                              </p:par>
                            </p:childTnLst>
                          </p:cTn>
                        </p:par>
                        <p:par>
                          <p:cTn id="46" fill="hold">
                            <p:stCondLst>
                              <p:cond delay="3500"/>
                            </p:stCondLst>
                            <p:childTnLst>
                              <p:par>
                                <p:cTn id="47" presetID="10" presetClass="entr" presetSubtype="0" fill="hold" nodeType="afterEffect">
                                  <p:stCondLst>
                                    <p:cond delay="0"/>
                                  </p:stCondLst>
                                  <p:childTnLst>
                                    <p:set>
                                      <p:cBhvr>
                                        <p:cTn id="48" dur="1" fill="hold">
                                          <p:stCondLst>
                                            <p:cond delay="0"/>
                                          </p:stCondLst>
                                        </p:cTn>
                                        <p:tgtEl>
                                          <p:spTgt spid="1882"/>
                                        </p:tgtEl>
                                        <p:attrNameLst>
                                          <p:attrName>style.visibility</p:attrName>
                                        </p:attrNameLst>
                                      </p:cBhvr>
                                      <p:to>
                                        <p:strVal val="visible"/>
                                      </p:to>
                                    </p:set>
                                    <p:animEffect transition="in" filter="fade">
                                      <p:cBhvr>
                                        <p:cTn id="49" dur="500"/>
                                        <p:tgtEl>
                                          <p:spTgt spid="1882"/>
                                        </p:tgtEl>
                                      </p:cBhvr>
                                    </p:animEffect>
                                  </p:childTnLst>
                                </p:cTn>
                              </p:par>
                            </p:childTnLst>
                          </p:cTn>
                        </p:par>
                        <p:par>
                          <p:cTn id="50" fill="hold">
                            <p:stCondLst>
                              <p:cond delay="4000"/>
                            </p:stCondLst>
                            <p:childTnLst>
                              <p:par>
                                <p:cTn id="51" presetID="22" presetClass="entr" presetSubtype="1" fill="hold" grpId="0" nodeType="afterEffect">
                                  <p:stCondLst>
                                    <p:cond delay="0"/>
                                  </p:stCondLst>
                                  <p:childTnLst>
                                    <p:set>
                                      <p:cBhvr>
                                        <p:cTn id="52" dur="1" fill="hold">
                                          <p:stCondLst>
                                            <p:cond delay="0"/>
                                          </p:stCondLst>
                                        </p:cTn>
                                        <p:tgtEl>
                                          <p:spTgt spid="1883"/>
                                        </p:tgtEl>
                                        <p:attrNameLst>
                                          <p:attrName>style.visibility</p:attrName>
                                        </p:attrNameLst>
                                      </p:cBhvr>
                                      <p:to>
                                        <p:strVal val="visible"/>
                                      </p:to>
                                    </p:set>
                                    <p:animEffect transition="in" filter="wipe(up)">
                                      <p:cBhvr>
                                        <p:cTn id="53" dur="500"/>
                                        <p:tgtEl>
                                          <p:spTgt spid="1883"/>
                                        </p:tgtEl>
                                      </p:cBhvr>
                                    </p:animEffect>
                                  </p:childTnLst>
                                </p:cTn>
                              </p:par>
                            </p:childTnLst>
                          </p:cTn>
                        </p:par>
                        <p:par>
                          <p:cTn id="54" fill="hold">
                            <p:stCondLst>
                              <p:cond delay="4500"/>
                            </p:stCondLst>
                            <p:childTnLst>
                              <p:par>
                                <p:cTn id="55" presetID="22" presetClass="entr" presetSubtype="8" fill="hold" nodeType="after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par>
                          <p:cTn id="58" fill="hold">
                            <p:stCondLst>
                              <p:cond delay="5000"/>
                            </p:stCondLst>
                            <p:childTnLst>
                              <p:par>
                                <p:cTn id="59" presetID="22" presetClass="entr" presetSubtype="8" fill="hold" grpId="0" nodeType="afterEffect">
                                  <p:stCondLst>
                                    <p:cond delay="0"/>
                                  </p:stCondLst>
                                  <p:childTnLst>
                                    <p:set>
                                      <p:cBhvr>
                                        <p:cTn id="60" dur="1" fill="hold">
                                          <p:stCondLst>
                                            <p:cond delay="0"/>
                                          </p:stCondLst>
                                        </p:cTn>
                                        <p:tgtEl>
                                          <p:spTgt spid="1896"/>
                                        </p:tgtEl>
                                        <p:attrNameLst>
                                          <p:attrName>style.visibility</p:attrName>
                                        </p:attrNameLst>
                                      </p:cBhvr>
                                      <p:to>
                                        <p:strVal val="visible"/>
                                      </p:to>
                                    </p:set>
                                    <p:animEffect transition="in" filter="wipe(left)">
                                      <p:cBhvr>
                                        <p:cTn id="61" dur="500"/>
                                        <p:tgtEl>
                                          <p:spTgt spid="1896"/>
                                        </p:tgtEl>
                                      </p:cBhvr>
                                    </p:animEffect>
                                  </p:childTnLst>
                                </p:cTn>
                              </p:par>
                            </p:childTnLst>
                          </p:cTn>
                        </p:par>
                        <p:par>
                          <p:cTn id="62" fill="hold">
                            <p:stCondLst>
                              <p:cond delay="5500"/>
                            </p:stCondLst>
                            <p:childTnLst>
                              <p:par>
                                <p:cTn id="63" presetID="22" presetClass="entr" presetSubtype="4" fill="hold" nodeType="afterEffect">
                                  <p:stCondLst>
                                    <p:cond delay="0"/>
                                  </p:stCondLst>
                                  <p:childTnLst>
                                    <p:set>
                                      <p:cBhvr>
                                        <p:cTn id="64" dur="1" fill="hold">
                                          <p:stCondLst>
                                            <p:cond delay="0"/>
                                          </p:stCondLst>
                                        </p:cTn>
                                        <p:tgtEl>
                                          <p:spTgt spid="1875"/>
                                        </p:tgtEl>
                                        <p:attrNameLst>
                                          <p:attrName>style.visibility</p:attrName>
                                        </p:attrNameLst>
                                      </p:cBhvr>
                                      <p:to>
                                        <p:strVal val="visible"/>
                                      </p:to>
                                    </p:set>
                                    <p:animEffect transition="in" filter="wipe(down)">
                                      <p:cBhvr>
                                        <p:cTn id="65" dur="500"/>
                                        <p:tgtEl>
                                          <p:spTgt spid="1875"/>
                                        </p:tgtEl>
                                      </p:cBhvr>
                                    </p:animEffect>
                                  </p:childTnLst>
                                </p:cTn>
                              </p:par>
                            </p:childTnLst>
                          </p:cTn>
                        </p:par>
                        <p:par>
                          <p:cTn id="66" fill="hold">
                            <p:stCondLst>
                              <p:cond delay="6000"/>
                            </p:stCondLst>
                            <p:childTnLst>
                              <p:par>
                                <p:cTn id="67" presetID="10" presetClass="entr" presetSubtype="0" fill="hold" nodeType="afterEffect">
                                  <p:stCondLst>
                                    <p:cond delay="0"/>
                                  </p:stCondLst>
                                  <p:childTnLst>
                                    <p:set>
                                      <p:cBhvr>
                                        <p:cTn id="68" dur="1" fill="hold">
                                          <p:stCondLst>
                                            <p:cond delay="0"/>
                                          </p:stCondLst>
                                        </p:cTn>
                                        <p:tgtEl>
                                          <p:spTgt spid="1884"/>
                                        </p:tgtEl>
                                        <p:attrNameLst>
                                          <p:attrName>style.visibility</p:attrName>
                                        </p:attrNameLst>
                                      </p:cBhvr>
                                      <p:to>
                                        <p:strVal val="visible"/>
                                      </p:to>
                                    </p:set>
                                    <p:animEffect transition="in" filter="fade">
                                      <p:cBhvr>
                                        <p:cTn id="69" dur="500"/>
                                        <p:tgtEl>
                                          <p:spTgt spid="1884"/>
                                        </p:tgtEl>
                                      </p:cBhvr>
                                    </p:animEffect>
                                  </p:childTnLst>
                                </p:cTn>
                              </p:par>
                            </p:childTnLst>
                          </p:cTn>
                        </p:par>
                        <p:par>
                          <p:cTn id="70" fill="hold">
                            <p:stCondLst>
                              <p:cond delay="6500"/>
                            </p:stCondLst>
                            <p:childTnLst>
                              <p:par>
                                <p:cTn id="71" presetID="22" presetClass="entr" presetSubtype="4" fill="hold" grpId="0" nodeType="afterEffect">
                                  <p:stCondLst>
                                    <p:cond delay="0"/>
                                  </p:stCondLst>
                                  <p:childTnLst>
                                    <p:set>
                                      <p:cBhvr>
                                        <p:cTn id="72" dur="1" fill="hold">
                                          <p:stCondLst>
                                            <p:cond delay="0"/>
                                          </p:stCondLst>
                                        </p:cTn>
                                        <p:tgtEl>
                                          <p:spTgt spid="1885"/>
                                        </p:tgtEl>
                                        <p:attrNameLst>
                                          <p:attrName>style.visibility</p:attrName>
                                        </p:attrNameLst>
                                      </p:cBhvr>
                                      <p:to>
                                        <p:strVal val="visible"/>
                                      </p:to>
                                    </p:set>
                                    <p:animEffect transition="in" filter="wipe(down)">
                                      <p:cBhvr>
                                        <p:cTn id="73" dur="500"/>
                                        <p:tgtEl>
                                          <p:spTgt spid="1885"/>
                                        </p:tgtEl>
                                      </p:cBhvr>
                                    </p:animEffect>
                                  </p:childTnLst>
                                </p:cTn>
                              </p:par>
                            </p:childTnLst>
                          </p:cTn>
                        </p:par>
                        <p:par>
                          <p:cTn id="74" fill="hold">
                            <p:stCondLst>
                              <p:cond delay="7000"/>
                            </p:stCondLst>
                            <p:childTnLst>
                              <p:par>
                                <p:cTn id="75" presetID="22" presetClass="entr" presetSubtype="8" fill="hold"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childTnLst>
                          </p:cTn>
                        </p:par>
                        <p:par>
                          <p:cTn id="78" fill="hold">
                            <p:stCondLst>
                              <p:cond delay="7500"/>
                            </p:stCondLst>
                            <p:childTnLst>
                              <p:par>
                                <p:cTn id="79" presetID="22" presetClass="entr" presetSubtype="8" fill="hold" grpId="0" nodeType="afterEffect">
                                  <p:stCondLst>
                                    <p:cond delay="0"/>
                                  </p:stCondLst>
                                  <p:childTnLst>
                                    <p:set>
                                      <p:cBhvr>
                                        <p:cTn id="80" dur="1" fill="hold">
                                          <p:stCondLst>
                                            <p:cond delay="0"/>
                                          </p:stCondLst>
                                        </p:cTn>
                                        <p:tgtEl>
                                          <p:spTgt spid="1897"/>
                                        </p:tgtEl>
                                        <p:attrNameLst>
                                          <p:attrName>style.visibility</p:attrName>
                                        </p:attrNameLst>
                                      </p:cBhvr>
                                      <p:to>
                                        <p:strVal val="visible"/>
                                      </p:to>
                                    </p:set>
                                    <p:animEffect transition="in" filter="wipe(left)">
                                      <p:cBhvr>
                                        <p:cTn id="81" dur="500"/>
                                        <p:tgtEl>
                                          <p:spTgt spid="1897"/>
                                        </p:tgtEl>
                                      </p:cBhvr>
                                    </p:animEffect>
                                  </p:childTnLst>
                                </p:cTn>
                              </p:par>
                            </p:childTnLst>
                          </p:cTn>
                        </p:par>
                        <p:par>
                          <p:cTn id="82" fill="hold">
                            <p:stCondLst>
                              <p:cond delay="8000"/>
                            </p:stCondLst>
                            <p:childTnLst>
                              <p:par>
                                <p:cTn id="83" presetID="22" presetClass="entr" presetSubtype="1" fill="hold" nodeType="afterEffect">
                                  <p:stCondLst>
                                    <p:cond delay="0"/>
                                  </p:stCondLst>
                                  <p:childTnLst>
                                    <p:set>
                                      <p:cBhvr>
                                        <p:cTn id="84" dur="1" fill="hold">
                                          <p:stCondLst>
                                            <p:cond delay="0"/>
                                          </p:stCondLst>
                                        </p:cTn>
                                        <p:tgtEl>
                                          <p:spTgt spid="1876"/>
                                        </p:tgtEl>
                                        <p:attrNameLst>
                                          <p:attrName>style.visibility</p:attrName>
                                        </p:attrNameLst>
                                      </p:cBhvr>
                                      <p:to>
                                        <p:strVal val="visible"/>
                                      </p:to>
                                    </p:set>
                                    <p:animEffect transition="in" filter="wipe(up)">
                                      <p:cBhvr>
                                        <p:cTn id="85" dur="500"/>
                                        <p:tgtEl>
                                          <p:spTgt spid="1876"/>
                                        </p:tgtEl>
                                      </p:cBhvr>
                                    </p:animEffect>
                                  </p:childTnLst>
                                </p:cTn>
                              </p:par>
                            </p:childTnLst>
                          </p:cTn>
                        </p:par>
                        <p:par>
                          <p:cTn id="86" fill="hold">
                            <p:stCondLst>
                              <p:cond delay="8500"/>
                            </p:stCondLst>
                            <p:childTnLst>
                              <p:par>
                                <p:cTn id="87" presetID="10" presetClass="entr" presetSubtype="0" fill="hold" nodeType="afterEffect">
                                  <p:stCondLst>
                                    <p:cond delay="0"/>
                                  </p:stCondLst>
                                  <p:childTnLst>
                                    <p:set>
                                      <p:cBhvr>
                                        <p:cTn id="88" dur="1" fill="hold">
                                          <p:stCondLst>
                                            <p:cond delay="0"/>
                                          </p:stCondLst>
                                        </p:cTn>
                                        <p:tgtEl>
                                          <p:spTgt spid="1886"/>
                                        </p:tgtEl>
                                        <p:attrNameLst>
                                          <p:attrName>style.visibility</p:attrName>
                                        </p:attrNameLst>
                                      </p:cBhvr>
                                      <p:to>
                                        <p:strVal val="visible"/>
                                      </p:to>
                                    </p:set>
                                    <p:animEffect transition="in" filter="fade">
                                      <p:cBhvr>
                                        <p:cTn id="89" dur="500"/>
                                        <p:tgtEl>
                                          <p:spTgt spid="1886"/>
                                        </p:tgtEl>
                                      </p:cBhvr>
                                    </p:animEffect>
                                  </p:childTnLst>
                                </p:cTn>
                              </p:par>
                            </p:childTnLst>
                          </p:cTn>
                        </p:par>
                        <p:par>
                          <p:cTn id="90" fill="hold">
                            <p:stCondLst>
                              <p:cond delay="9000"/>
                            </p:stCondLst>
                            <p:childTnLst>
                              <p:par>
                                <p:cTn id="91" presetID="22" presetClass="entr" presetSubtype="1" fill="hold" grpId="0" nodeType="afterEffect">
                                  <p:stCondLst>
                                    <p:cond delay="0"/>
                                  </p:stCondLst>
                                  <p:childTnLst>
                                    <p:set>
                                      <p:cBhvr>
                                        <p:cTn id="92" dur="1" fill="hold">
                                          <p:stCondLst>
                                            <p:cond delay="0"/>
                                          </p:stCondLst>
                                        </p:cTn>
                                        <p:tgtEl>
                                          <p:spTgt spid="1887"/>
                                        </p:tgtEl>
                                        <p:attrNameLst>
                                          <p:attrName>style.visibility</p:attrName>
                                        </p:attrNameLst>
                                      </p:cBhvr>
                                      <p:to>
                                        <p:strVal val="visible"/>
                                      </p:to>
                                    </p:set>
                                    <p:animEffect transition="in" filter="wipe(up)">
                                      <p:cBhvr>
                                        <p:cTn id="93" dur="500"/>
                                        <p:tgtEl>
                                          <p:spTgt spid="1887"/>
                                        </p:tgtEl>
                                      </p:cBhvr>
                                    </p:animEffect>
                                  </p:childTnLst>
                                </p:cTn>
                              </p:par>
                            </p:childTnLst>
                          </p:cTn>
                        </p:par>
                        <p:par>
                          <p:cTn id="94" fill="hold">
                            <p:stCondLst>
                              <p:cond delay="9500"/>
                            </p:stCondLst>
                            <p:childTnLst>
                              <p:par>
                                <p:cTn id="95" presetID="22" presetClass="entr" presetSubtype="8" fill="hold" nodeType="afterEffect">
                                  <p:stCondLst>
                                    <p:cond delay="0"/>
                                  </p:stCondLst>
                                  <p:childTnLst>
                                    <p:set>
                                      <p:cBhvr>
                                        <p:cTn id="96" dur="1" fill="hold">
                                          <p:stCondLst>
                                            <p:cond delay="0"/>
                                          </p:stCondLst>
                                        </p:cTn>
                                        <p:tgtEl>
                                          <p:spTgt spid="1857"/>
                                        </p:tgtEl>
                                        <p:attrNameLst>
                                          <p:attrName>style.visibility</p:attrName>
                                        </p:attrNameLst>
                                      </p:cBhvr>
                                      <p:to>
                                        <p:strVal val="visible"/>
                                      </p:to>
                                    </p:set>
                                    <p:animEffect transition="in" filter="wipe(left)">
                                      <p:cBhvr>
                                        <p:cTn id="97" dur="500"/>
                                        <p:tgtEl>
                                          <p:spTgt spid="1857"/>
                                        </p:tgtEl>
                                      </p:cBhvr>
                                    </p:animEffect>
                                  </p:childTnLst>
                                </p:cTn>
                              </p:par>
                            </p:childTnLst>
                          </p:cTn>
                        </p:par>
                        <p:par>
                          <p:cTn id="98" fill="hold">
                            <p:stCondLst>
                              <p:cond delay="10000"/>
                            </p:stCondLst>
                            <p:childTnLst>
                              <p:par>
                                <p:cTn id="99" presetID="22" presetClass="entr" presetSubtype="8" fill="hold" grpId="0"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wipe(left)">
                                      <p:cBhvr>
                                        <p:cTn id="101" dur="500"/>
                                        <p:tgtEl>
                                          <p:spTgt spid="35"/>
                                        </p:tgtEl>
                                      </p:cBhvr>
                                    </p:animEffect>
                                  </p:childTnLst>
                                </p:cTn>
                              </p:par>
                            </p:childTnLst>
                          </p:cTn>
                        </p:par>
                        <p:par>
                          <p:cTn id="102" fill="hold">
                            <p:stCondLst>
                              <p:cond delay="10500"/>
                            </p:stCondLst>
                            <p:childTnLst>
                              <p:par>
                                <p:cTn id="103" presetID="22" presetClass="entr" presetSubtype="4" fill="hold" nodeType="afterEffect">
                                  <p:stCondLst>
                                    <p:cond delay="0"/>
                                  </p:stCondLst>
                                  <p:childTnLst>
                                    <p:set>
                                      <p:cBhvr>
                                        <p:cTn id="104" dur="1" fill="hold">
                                          <p:stCondLst>
                                            <p:cond delay="0"/>
                                          </p:stCondLst>
                                        </p:cTn>
                                        <p:tgtEl>
                                          <p:spTgt spid="1877"/>
                                        </p:tgtEl>
                                        <p:attrNameLst>
                                          <p:attrName>style.visibility</p:attrName>
                                        </p:attrNameLst>
                                      </p:cBhvr>
                                      <p:to>
                                        <p:strVal val="visible"/>
                                      </p:to>
                                    </p:set>
                                    <p:animEffect transition="in" filter="wipe(down)">
                                      <p:cBhvr>
                                        <p:cTn id="105" dur="500"/>
                                        <p:tgtEl>
                                          <p:spTgt spid="1877"/>
                                        </p:tgtEl>
                                      </p:cBhvr>
                                    </p:animEffect>
                                  </p:childTnLst>
                                </p:cTn>
                              </p:par>
                            </p:childTnLst>
                          </p:cTn>
                        </p:par>
                        <p:par>
                          <p:cTn id="106" fill="hold">
                            <p:stCondLst>
                              <p:cond delay="11000"/>
                            </p:stCondLst>
                            <p:childTnLst>
                              <p:par>
                                <p:cTn id="107" presetID="10" presetClass="entr" presetSubtype="0" fill="hold" nodeType="afterEffect">
                                  <p:stCondLst>
                                    <p:cond delay="0"/>
                                  </p:stCondLst>
                                  <p:childTnLst>
                                    <p:set>
                                      <p:cBhvr>
                                        <p:cTn id="108" dur="1" fill="hold">
                                          <p:stCondLst>
                                            <p:cond delay="0"/>
                                          </p:stCondLst>
                                        </p:cTn>
                                        <p:tgtEl>
                                          <p:spTgt spid="1888"/>
                                        </p:tgtEl>
                                        <p:attrNameLst>
                                          <p:attrName>style.visibility</p:attrName>
                                        </p:attrNameLst>
                                      </p:cBhvr>
                                      <p:to>
                                        <p:strVal val="visible"/>
                                      </p:to>
                                    </p:set>
                                    <p:animEffect transition="in" filter="fade">
                                      <p:cBhvr>
                                        <p:cTn id="109" dur="500"/>
                                        <p:tgtEl>
                                          <p:spTgt spid="1888"/>
                                        </p:tgtEl>
                                      </p:cBhvr>
                                    </p:animEffect>
                                  </p:childTnLst>
                                </p:cTn>
                              </p:par>
                            </p:childTnLst>
                          </p:cTn>
                        </p:par>
                        <p:par>
                          <p:cTn id="110" fill="hold">
                            <p:stCondLst>
                              <p:cond delay="11500"/>
                            </p:stCondLst>
                            <p:childTnLst>
                              <p:par>
                                <p:cTn id="111" presetID="22" presetClass="entr" presetSubtype="4" fill="hold" grpId="0" nodeType="afterEffect">
                                  <p:stCondLst>
                                    <p:cond delay="0"/>
                                  </p:stCondLst>
                                  <p:childTnLst>
                                    <p:set>
                                      <p:cBhvr>
                                        <p:cTn id="112" dur="1" fill="hold">
                                          <p:stCondLst>
                                            <p:cond delay="0"/>
                                          </p:stCondLst>
                                        </p:cTn>
                                        <p:tgtEl>
                                          <p:spTgt spid="1889"/>
                                        </p:tgtEl>
                                        <p:attrNameLst>
                                          <p:attrName>style.visibility</p:attrName>
                                        </p:attrNameLst>
                                      </p:cBhvr>
                                      <p:to>
                                        <p:strVal val="visible"/>
                                      </p:to>
                                    </p:set>
                                    <p:animEffect transition="in" filter="wipe(down)">
                                      <p:cBhvr>
                                        <p:cTn id="113" dur="500"/>
                                        <p:tgtEl>
                                          <p:spTgt spid="18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3" grpId="0"/>
      <p:bldP spid="1894" grpId="0" animBg="1"/>
      <p:bldP spid="1895" grpId="0" animBg="1"/>
      <p:bldP spid="1896" grpId="0" animBg="1"/>
      <p:bldP spid="1897" grpId="0" animBg="1"/>
      <p:bldP spid="35" grpId="0" animBg="1"/>
      <p:bldP spid="1880" grpId="0"/>
      <p:bldP spid="1883" grpId="0"/>
      <p:bldP spid="1885" grpId="0"/>
      <p:bldP spid="1887" grpId="0"/>
      <p:bldP spid="188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79"/>
          <p:cNvSpPr txBox="1">
            <a:spLocks noGrp="1"/>
          </p:cNvSpPr>
          <p:nvPr>
            <p:ph type="title"/>
          </p:nvPr>
        </p:nvSpPr>
        <p:spPr>
          <a:xfrm>
            <a:off x="2914233" y="301310"/>
            <a:ext cx="3429262" cy="607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SELECTED DATASET</a:t>
            </a:r>
            <a:endParaRPr sz="2800" dirty="0"/>
          </a:p>
        </p:txBody>
      </p:sp>
      <p:cxnSp>
        <p:nvCxnSpPr>
          <p:cNvPr id="687" name="Google Shape;687;p79"/>
          <p:cNvCxnSpPr>
            <a:cxnSpLocks/>
          </p:cNvCxnSpPr>
          <p:nvPr/>
        </p:nvCxnSpPr>
        <p:spPr>
          <a:xfrm>
            <a:off x="2560796" y="911833"/>
            <a:ext cx="41996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2B9BAB5F-F705-6047-D882-A709392B75ED}"/>
              </a:ext>
            </a:extLst>
          </p:cNvPr>
          <p:cNvSpPr txBox="1"/>
          <p:nvPr/>
        </p:nvSpPr>
        <p:spPr>
          <a:xfrm>
            <a:off x="441001" y="1113827"/>
            <a:ext cx="8131628" cy="523220"/>
          </a:xfrm>
          <a:prstGeom prst="rect">
            <a:avLst/>
          </a:prstGeom>
          <a:noFill/>
        </p:spPr>
        <p:txBody>
          <a:bodyPr wrap="square" rtlCol="0">
            <a:spAutoFit/>
          </a:bodyPr>
          <a:lstStyle/>
          <a:p>
            <a:pPr algn="ctr"/>
            <a:r>
              <a:rPr lang="en-US" kern="100" dirty="0">
                <a:solidFill>
                  <a:srgbClr val="000000"/>
                </a:solidFill>
                <a:effectLst/>
                <a:latin typeface="Barlow" pitchFamily="2" charset="77"/>
                <a:ea typeface="Calibri" panose="020F0502020204030204" pitchFamily="34" charset="0"/>
                <a:cs typeface="Times New Roman" panose="02020603050405020304" pitchFamily="18" charset="0"/>
              </a:rPr>
              <a:t>We have selected a dataset that contains over 15,000 records of newspaper subscribers. The dataset is rich in demographic information, including household income, home ownership, age range, and more. </a:t>
            </a:r>
            <a:endParaRPr lang="en-US" sz="1100" dirty="0">
              <a:latin typeface="Barlow" pitchFamily="2" charset="77"/>
            </a:endParaRPr>
          </a:p>
        </p:txBody>
      </p:sp>
      <p:pic>
        <p:nvPicPr>
          <p:cNvPr id="8" name="Picture 7" descr="A screenshot of a spreadsheet&#10;&#10;Description automatically generated">
            <a:extLst>
              <a:ext uri="{FF2B5EF4-FFF2-40B4-BE49-F238E27FC236}">
                <a16:creationId xmlns:a16="http://schemas.microsoft.com/office/drawing/2014/main" id="{F06D459B-62E4-72B3-143A-1BD0BF4F41E7}"/>
              </a:ext>
            </a:extLst>
          </p:cNvPr>
          <p:cNvPicPr>
            <a:picLocks noChangeAspect="1"/>
          </p:cNvPicPr>
          <p:nvPr/>
        </p:nvPicPr>
        <p:blipFill rotWithShape="1">
          <a:blip r:embed="rId3"/>
          <a:srcRect b="60953"/>
          <a:stretch/>
        </p:blipFill>
        <p:spPr>
          <a:xfrm>
            <a:off x="379827" y="1762796"/>
            <a:ext cx="8384346" cy="1654051"/>
          </a:xfrm>
          <a:prstGeom prst="rect">
            <a:avLst/>
          </a:prstGeom>
        </p:spPr>
      </p:pic>
      <p:sp>
        <p:nvSpPr>
          <p:cNvPr id="9" name="Google Shape;494;p69">
            <a:extLst>
              <a:ext uri="{FF2B5EF4-FFF2-40B4-BE49-F238E27FC236}">
                <a16:creationId xmlns:a16="http://schemas.microsoft.com/office/drawing/2014/main" id="{3F6D1C55-8DE3-81C5-3508-2FB47ED306BF}"/>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10" name="Google Shape;495;p69">
            <a:extLst>
              <a:ext uri="{FF2B5EF4-FFF2-40B4-BE49-F238E27FC236}">
                <a16:creationId xmlns:a16="http://schemas.microsoft.com/office/drawing/2014/main" id="{1D8EF8DD-F03C-1703-8F4A-43C79C25CEAD}"/>
              </a:ext>
            </a:extLst>
          </p:cNvPr>
          <p:cNvGrpSpPr/>
          <p:nvPr/>
        </p:nvGrpSpPr>
        <p:grpSpPr>
          <a:xfrm>
            <a:off x="727475" y="4603510"/>
            <a:ext cx="7692600" cy="205286"/>
            <a:chOff x="727475" y="1087800"/>
            <a:chExt cx="7692600" cy="205286"/>
          </a:xfrm>
        </p:grpSpPr>
        <p:cxnSp>
          <p:nvCxnSpPr>
            <p:cNvPr id="11" name="Google Shape;496;p69">
              <a:extLst>
                <a:ext uri="{FF2B5EF4-FFF2-40B4-BE49-F238E27FC236}">
                  <a16:creationId xmlns:a16="http://schemas.microsoft.com/office/drawing/2014/main" id="{6397DB09-AAEB-D939-B4D6-C2D4796C5308}"/>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497;p69">
              <a:extLst>
                <a:ext uri="{FF2B5EF4-FFF2-40B4-BE49-F238E27FC236}">
                  <a16:creationId xmlns:a16="http://schemas.microsoft.com/office/drawing/2014/main" id="{027F3924-F42F-1E73-959B-863A63BF5881}"/>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498;p69">
            <a:extLst>
              <a:ext uri="{FF2B5EF4-FFF2-40B4-BE49-F238E27FC236}">
                <a16:creationId xmlns:a16="http://schemas.microsoft.com/office/drawing/2014/main" id="{F583CAA7-05B6-CF46-FD3C-97243E31E0CB}"/>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14" name="Google Shape;499;p69">
            <a:extLst>
              <a:ext uri="{FF2B5EF4-FFF2-40B4-BE49-F238E27FC236}">
                <a16:creationId xmlns:a16="http://schemas.microsoft.com/office/drawing/2014/main" id="{C9798302-F0A9-4D97-9046-D64D10C50B99}"/>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
        <p:nvSpPr>
          <p:cNvPr id="16" name="TextBox 15">
            <a:extLst>
              <a:ext uri="{FF2B5EF4-FFF2-40B4-BE49-F238E27FC236}">
                <a16:creationId xmlns:a16="http://schemas.microsoft.com/office/drawing/2014/main" id="{2052D658-E0FD-49B5-B203-6C58536CC76E}"/>
              </a:ext>
            </a:extLst>
          </p:cNvPr>
          <p:cNvSpPr txBox="1"/>
          <p:nvPr/>
        </p:nvSpPr>
        <p:spPr>
          <a:xfrm>
            <a:off x="2847650" y="3486100"/>
            <a:ext cx="3318330" cy="230832"/>
          </a:xfrm>
          <a:prstGeom prst="rect">
            <a:avLst/>
          </a:prstGeom>
          <a:noFill/>
        </p:spPr>
        <p:txBody>
          <a:bodyPr wrap="square" rtlCol="0">
            <a:spAutoFit/>
          </a:bodyPr>
          <a:lstStyle/>
          <a:p>
            <a:pPr algn="ctr"/>
            <a:r>
              <a:rPr lang="en-US" sz="900" i="1" kern="100" dirty="0">
                <a:solidFill>
                  <a:srgbClr val="000000"/>
                </a:solidFill>
                <a:effectLst/>
                <a:latin typeface="Barlow" pitchFamily="2" charset="77"/>
                <a:ea typeface="Calibri" panose="020F0502020204030204" pitchFamily="34" charset="0"/>
                <a:cs typeface="Times New Roman" panose="02020603050405020304" pitchFamily="18" charset="0"/>
              </a:rPr>
              <a:t>Fig: Snippet of the selected dataset</a:t>
            </a:r>
            <a:endParaRPr lang="en-US" sz="700" i="1" dirty="0">
              <a:latin typeface="Barlow" pitchFamily="2" charset="77"/>
            </a:endParaRPr>
          </a:p>
        </p:txBody>
      </p:sp>
    </p:spTree>
    <p:extLst>
      <p:ext uri="{BB962C8B-B14F-4D97-AF65-F5344CB8AC3E}">
        <p14:creationId xmlns:p14="http://schemas.microsoft.com/office/powerpoint/2010/main" val="189317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79"/>
                                        </p:tgtEl>
                                        <p:attrNameLst>
                                          <p:attrName>style.visibility</p:attrName>
                                        </p:attrNameLst>
                                      </p:cBhvr>
                                      <p:to>
                                        <p:strVal val="visible"/>
                                      </p:to>
                                    </p:set>
                                    <p:anim calcmode="lin" valueType="num">
                                      <p:cBhvr>
                                        <p:cTn id="7" dur="1000" fill="hold"/>
                                        <p:tgtEl>
                                          <p:spTgt spid="679"/>
                                        </p:tgtEl>
                                        <p:attrNameLst>
                                          <p:attrName>ppt_w</p:attrName>
                                        </p:attrNameLst>
                                      </p:cBhvr>
                                      <p:tavLst>
                                        <p:tav tm="0">
                                          <p:val>
                                            <p:fltVal val="0"/>
                                          </p:val>
                                        </p:tav>
                                        <p:tav tm="100000">
                                          <p:val>
                                            <p:strVal val="#ppt_w"/>
                                          </p:val>
                                        </p:tav>
                                      </p:tavLst>
                                    </p:anim>
                                    <p:anim calcmode="lin" valueType="num">
                                      <p:cBhvr>
                                        <p:cTn id="8" dur="1000" fill="hold"/>
                                        <p:tgtEl>
                                          <p:spTgt spid="679"/>
                                        </p:tgtEl>
                                        <p:attrNameLst>
                                          <p:attrName>ppt_h</p:attrName>
                                        </p:attrNameLst>
                                      </p:cBhvr>
                                      <p:tavLst>
                                        <p:tav tm="0">
                                          <p:val>
                                            <p:fltVal val="0"/>
                                          </p:val>
                                        </p:tav>
                                        <p:tav tm="100000">
                                          <p:val>
                                            <p:strVal val="#ppt_h"/>
                                          </p:val>
                                        </p:tav>
                                      </p:tavLst>
                                    </p:anim>
                                    <p:anim calcmode="lin" valueType="num">
                                      <p:cBhvr>
                                        <p:cTn id="9" dur="1000" fill="hold"/>
                                        <p:tgtEl>
                                          <p:spTgt spid="679"/>
                                        </p:tgtEl>
                                        <p:attrNameLst>
                                          <p:attrName>style.rotation</p:attrName>
                                        </p:attrNameLst>
                                      </p:cBhvr>
                                      <p:tavLst>
                                        <p:tav tm="0">
                                          <p:val>
                                            <p:fltVal val="90"/>
                                          </p:val>
                                        </p:tav>
                                        <p:tav tm="100000">
                                          <p:val>
                                            <p:fltVal val="0"/>
                                          </p:val>
                                        </p:tav>
                                      </p:tavLst>
                                    </p:anim>
                                    <p:animEffect transition="in" filter="fade">
                                      <p:cBhvr>
                                        <p:cTn id="10" dur="1000"/>
                                        <p:tgtEl>
                                          <p:spTgt spid="679"/>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87"/>
                                        </p:tgtEl>
                                        <p:attrNameLst>
                                          <p:attrName>style.visibility</p:attrName>
                                        </p:attrNameLst>
                                      </p:cBhvr>
                                      <p:to>
                                        <p:strVal val="visible"/>
                                      </p:to>
                                    </p:set>
                                    <p:anim calcmode="lin" valueType="num">
                                      <p:cBhvr>
                                        <p:cTn id="14" dur="500" fill="hold"/>
                                        <p:tgtEl>
                                          <p:spTgt spid="687"/>
                                        </p:tgtEl>
                                        <p:attrNameLst>
                                          <p:attrName>ppt_w</p:attrName>
                                        </p:attrNameLst>
                                      </p:cBhvr>
                                      <p:tavLst>
                                        <p:tav tm="0">
                                          <p:val>
                                            <p:fltVal val="0"/>
                                          </p:val>
                                        </p:tav>
                                        <p:tav tm="100000">
                                          <p:val>
                                            <p:strVal val="#ppt_w"/>
                                          </p:val>
                                        </p:tav>
                                      </p:tavLst>
                                    </p:anim>
                                    <p:anim calcmode="lin" valueType="num">
                                      <p:cBhvr>
                                        <p:cTn id="15" dur="500" fill="hold"/>
                                        <p:tgtEl>
                                          <p:spTgt spid="687"/>
                                        </p:tgtEl>
                                        <p:attrNameLst>
                                          <p:attrName>ppt_h</p:attrName>
                                        </p:attrNameLst>
                                      </p:cBhvr>
                                      <p:tavLst>
                                        <p:tav tm="0">
                                          <p:val>
                                            <p:fltVal val="0"/>
                                          </p:val>
                                        </p:tav>
                                        <p:tav tm="100000">
                                          <p:val>
                                            <p:strVal val="#ppt_h"/>
                                          </p:val>
                                        </p:tav>
                                      </p:tavLst>
                                    </p:anim>
                                    <p:animEffect transition="in" filter="fade">
                                      <p:cBhvr>
                                        <p:cTn id="16" dur="500"/>
                                        <p:tgtEl>
                                          <p:spTgt spid="68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500"/>
                            </p:stCondLst>
                            <p:childTnLst>
                              <p:par>
                                <p:cTn id="25" presetID="22" presetClass="entr" presetSubtype="1"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par>
                          <p:cTn id="28" fill="hold">
                            <p:stCondLst>
                              <p:cond delay="1000"/>
                            </p:stCondLst>
                            <p:childTnLst>
                              <p:par>
                                <p:cTn id="29" presetID="12" presetClass="entr" presetSubtype="1"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p:tgtEl>
                                          <p:spTgt spid="16"/>
                                        </p:tgtEl>
                                        <p:attrNameLst>
                                          <p:attrName>ppt_y</p:attrName>
                                        </p:attrNameLst>
                                      </p:cBhvr>
                                      <p:tavLst>
                                        <p:tav tm="0">
                                          <p:val>
                                            <p:strVal val="#ppt_y-#ppt_h*1.125000"/>
                                          </p:val>
                                        </p:tav>
                                        <p:tav tm="100000">
                                          <p:val>
                                            <p:strVal val="#ppt_y"/>
                                          </p:val>
                                        </p:tav>
                                      </p:tavLst>
                                    </p:anim>
                                    <p:animEffect transition="in" filter="wipe(down)">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9" name="Google Shape;679;p79"/>
          <p:cNvSpPr txBox="1">
            <a:spLocks noGrp="1"/>
          </p:cNvSpPr>
          <p:nvPr>
            <p:ph type="title"/>
          </p:nvPr>
        </p:nvSpPr>
        <p:spPr>
          <a:xfrm>
            <a:off x="2914233" y="301310"/>
            <a:ext cx="3429262" cy="60723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t>THE SYSTEM</a:t>
            </a:r>
            <a:endParaRPr sz="2800" dirty="0"/>
          </a:p>
        </p:txBody>
      </p:sp>
      <p:cxnSp>
        <p:nvCxnSpPr>
          <p:cNvPr id="687" name="Google Shape;687;p79"/>
          <p:cNvCxnSpPr>
            <a:cxnSpLocks/>
          </p:cNvCxnSpPr>
          <p:nvPr/>
        </p:nvCxnSpPr>
        <p:spPr>
          <a:xfrm>
            <a:off x="3512127" y="908542"/>
            <a:ext cx="2389909" cy="0"/>
          </a:xfrm>
          <a:prstGeom prst="straightConnector1">
            <a:avLst/>
          </a:prstGeom>
          <a:noFill/>
          <a:ln w="9525" cap="flat" cmpd="sng">
            <a:solidFill>
              <a:schemeClr val="dk1"/>
            </a:solidFill>
            <a:prstDash val="solid"/>
            <a:round/>
            <a:headEnd type="none" w="med" len="med"/>
            <a:tailEnd type="none" w="med" len="med"/>
          </a:ln>
        </p:spPr>
      </p:cxnSp>
      <p:sp>
        <p:nvSpPr>
          <p:cNvPr id="9" name="Google Shape;494;p69">
            <a:extLst>
              <a:ext uri="{FF2B5EF4-FFF2-40B4-BE49-F238E27FC236}">
                <a16:creationId xmlns:a16="http://schemas.microsoft.com/office/drawing/2014/main" id="{3F6D1C55-8DE3-81C5-3508-2FB47ED306BF}"/>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10" name="Google Shape;495;p69">
            <a:extLst>
              <a:ext uri="{FF2B5EF4-FFF2-40B4-BE49-F238E27FC236}">
                <a16:creationId xmlns:a16="http://schemas.microsoft.com/office/drawing/2014/main" id="{1D8EF8DD-F03C-1703-8F4A-43C79C25CEAD}"/>
              </a:ext>
            </a:extLst>
          </p:cNvPr>
          <p:cNvGrpSpPr/>
          <p:nvPr/>
        </p:nvGrpSpPr>
        <p:grpSpPr>
          <a:xfrm>
            <a:off x="727475" y="4603510"/>
            <a:ext cx="7692600" cy="205286"/>
            <a:chOff x="727475" y="1087800"/>
            <a:chExt cx="7692600" cy="205286"/>
          </a:xfrm>
        </p:grpSpPr>
        <p:cxnSp>
          <p:nvCxnSpPr>
            <p:cNvPr id="11" name="Google Shape;496;p69">
              <a:extLst>
                <a:ext uri="{FF2B5EF4-FFF2-40B4-BE49-F238E27FC236}">
                  <a16:creationId xmlns:a16="http://schemas.microsoft.com/office/drawing/2014/main" id="{6397DB09-AAEB-D939-B4D6-C2D4796C5308}"/>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497;p69">
              <a:extLst>
                <a:ext uri="{FF2B5EF4-FFF2-40B4-BE49-F238E27FC236}">
                  <a16:creationId xmlns:a16="http://schemas.microsoft.com/office/drawing/2014/main" id="{027F3924-F42F-1E73-959B-863A63BF5881}"/>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13" name="Google Shape;498;p69">
            <a:extLst>
              <a:ext uri="{FF2B5EF4-FFF2-40B4-BE49-F238E27FC236}">
                <a16:creationId xmlns:a16="http://schemas.microsoft.com/office/drawing/2014/main" id="{F583CAA7-05B6-CF46-FD3C-97243E31E0CB}"/>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14" name="Google Shape;499;p69">
            <a:extLst>
              <a:ext uri="{FF2B5EF4-FFF2-40B4-BE49-F238E27FC236}">
                <a16:creationId xmlns:a16="http://schemas.microsoft.com/office/drawing/2014/main" id="{C9798302-F0A9-4D97-9046-D64D10C50B99}"/>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
        <p:nvSpPr>
          <p:cNvPr id="16" name="TextBox 15">
            <a:extLst>
              <a:ext uri="{FF2B5EF4-FFF2-40B4-BE49-F238E27FC236}">
                <a16:creationId xmlns:a16="http://schemas.microsoft.com/office/drawing/2014/main" id="{2052D658-E0FD-49B5-B203-6C58536CC76E}"/>
              </a:ext>
            </a:extLst>
          </p:cNvPr>
          <p:cNvSpPr txBox="1"/>
          <p:nvPr/>
        </p:nvSpPr>
        <p:spPr>
          <a:xfrm>
            <a:off x="2847650" y="4266605"/>
            <a:ext cx="3318330" cy="230832"/>
          </a:xfrm>
          <a:prstGeom prst="rect">
            <a:avLst/>
          </a:prstGeom>
          <a:noFill/>
        </p:spPr>
        <p:txBody>
          <a:bodyPr wrap="square" rtlCol="0">
            <a:spAutoFit/>
          </a:bodyPr>
          <a:lstStyle/>
          <a:p>
            <a:pPr algn="ctr"/>
            <a:r>
              <a:rPr lang="en-US" sz="900" i="1"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Fig: Proposed System Architecture</a:t>
            </a:r>
            <a:endParaRPr lang="en-US" sz="700" i="1" dirty="0"/>
          </a:p>
        </p:txBody>
      </p:sp>
      <p:sp>
        <p:nvSpPr>
          <p:cNvPr id="3" name="Google Shape;679;p79">
            <a:extLst>
              <a:ext uri="{FF2B5EF4-FFF2-40B4-BE49-F238E27FC236}">
                <a16:creationId xmlns:a16="http://schemas.microsoft.com/office/drawing/2014/main" id="{6803C02E-BBF5-715C-5583-25A348F1C4D5}"/>
              </a:ext>
            </a:extLst>
          </p:cNvPr>
          <p:cNvSpPr txBox="1">
            <a:spLocks/>
          </p:cNvSpPr>
          <p:nvPr/>
        </p:nvSpPr>
        <p:spPr>
          <a:xfrm>
            <a:off x="523869" y="986782"/>
            <a:ext cx="7896206" cy="15630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1pPr>
            <a:lvl2pPr marR="0" lvl="1"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2pPr>
            <a:lvl3pPr marR="0" lvl="2"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3pPr>
            <a:lvl4pPr marR="0" lvl="3"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4pPr>
            <a:lvl5pPr marR="0" lvl="4"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5pPr>
            <a:lvl6pPr marR="0" lvl="5"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6pPr>
            <a:lvl7pPr marR="0" lvl="6"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7pPr>
            <a:lvl8pPr marR="0" lvl="7"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8pPr>
            <a:lvl9pPr marR="0" lvl="8"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9pPr>
          </a:lstStyle>
          <a:p>
            <a:r>
              <a:rPr lang="en-US" sz="1600" dirty="0"/>
              <a:t>Architecture:</a:t>
            </a:r>
          </a:p>
          <a:p>
            <a:endParaRPr lang="en-US" sz="1200" dirty="0"/>
          </a:p>
          <a:p>
            <a:r>
              <a:rPr lang="en-US" sz="1400" b="0" dirty="0">
                <a:latin typeface="Barlow" pitchFamily="2" charset="77"/>
              </a:rPr>
              <a:t>Our project architecture unfolds in strategic steps. We begin by ensuring our data is intact through meticulous preprocessing. Next, we dive deep into the data's secrets through exploratory analysis. With these insights, we craft a powerful predictive model. Leveraging </a:t>
            </a:r>
            <a:r>
              <a:rPr lang="en-US" sz="1400" b="0" dirty="0" err="1">
                <a:latin typeface="Barlow" pitchFamily="2" charset="77"/>
              </a:rPr>
              <a:t>PySpark</a:t>
            </a:r>
            <a:r>
              <a:rPr lang="en-US" sz="1400" b="0" dirty="0">
                <a:latin typeface="Barlow" pitchFamily="2" charset="77"/>
              </a:rPr>
              <a:t> and Spark </a:t>
            </a:r>
            <a:r>
              <a:rPr lang="en-US" sz="1400" b="0" dirty="0" err="1">
                <a:latin typeface="Barlow" pitchFamily="2" charset="77"/>
              </a:rPr>
              <a:t>MLlib</a:t>
            </a:r>
            <a:r>
              <a:rPr lang="en-US" sz="1400" b="0" dirty="0">
                <a:latin typeface="Barlow" pitchFamily="2" charset="77"/>
              </a:rPr>
              <a:t>, we implement this model at scale. Rigorous evaluation and fine-tuning follow, ensuring our crystal ball of predictions is both accurate and reliable.</a:t>
            </a:r>
          </a:p>
        </p:txBody>
      </p:sp>
      <p:pic>
        <p:nvPicPr>
          <p:cNvPr id="2" name="Picture 1" descr="A diagram of a model&#10;&#10;Description automatically generated">
            <a:extLst>
              <a:ext uri="{FF2B5EF4-FFF2-40B4-BE49-F238E27FC236}">
                <a16:creationId xmlns:a16="http://schemas.microsoft.com/office/drawing/2014/main" id="{DF8BFA38-813C-BF13-E160-6D58F1977654}"/>
              </a:ext>
            </a:extLst>
          </p:cNvPr>
          <p:cNvPicPr>
            <a:picLocks noChangeAspect="1"/>
          </p:cNvPicPr>
          <p:nvPr/>
        </p:nvPicPr>
        <p:blipFill>
          <a:blip r:embed="rId3"/>
          <a:stretch>
            <a:fillRect/>
          </a:stretch>
        </p:blipFill>
        <p:spPr>
          <a:xfrm>
            <a:off x="584829" y="2706913"/>
            <a:ext cx="7835246" cy="1500918"/>
          </a:xfrm>
          <a:prstGeom prst="rect">
            <a:avLst/>
          </a:prstGeom>
        </p:spPr>
      </p:pic>
    </p:spTree>
    <p:extLst>
      <p:ext uri="{BB962C8B-B14F-4D97-AF65-F5344CB8AC3E}">
        <p14:creationId xmlns:p14="http://schemas.microsoft.com/office/powerpoint/2010/main" val="274006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679"/>
                                        </p:tgtEl>
                                        <p:attrNameLst>
                                          <p:attrName>style.visibility</p:attrName>
                                        </p:attrNameLst>
                                      </p:cBhvr>
                                      <p:to>
                                        <p:strVal val="visible"/>
                                      </p:to>
                                    </p:set>
                                    <p:anim calcmode="lin" valueType="num">
                                      <p:cBhvr>
                                        <p:cTn id="7" dur="1000" fill="hold"/>
                                        <p:tgtEl>
                                          <p:spTgt spid="679"/>
                                        </p:tgtEl>
                                        <p:attrNameLst>
                                          <p:attrName>ppt_w</p:attrName>
                                        </p:attrNameLst>
                                      </p:cBhvr>
                                      <p:tavLst>
                                        <p:tav tm="0">
                                          <p:val>
                                            <p:fltVal val="0"/>
                                          </p:val>
                                        </p:tav>
                                        <p:tav tm="100000">
                                          <p:val>
                                            <p:strVal val="#ppt_w"/>
                                          </p:val>
                                        </p:tav>
                                      </p:tavLst>
                                    </p:anim>
                                    <p:anim calcmode="lin" valueType="num">
                                      <p:cBhvr>
                                        <p:cTn id="8" dur="1000" fill="hold"/>
                                        <p:tgtEl>
                                          <p:spTgt spid="679"/>
                                        </p:tgtEl>
                                        <p:attrNameLst>
                                          <p:attrName>ppt_h</p:attrName>
                                        </p:attrNameLst>
                                      </p:cBhvr>
                                      <p:tavLst>
                                        <p:tav tm="0">
                                          <p:val>
                                            <p:fltVal val="0"/>
                                          </p:val>
                                        </p:tav>
                                        <p:tav tm="100000">
                                          <p:val>
                                            <p:strVal val="#ppt_h"/>
                                          </p:val>
                                        </p:tav>
                                      </p:tavLst>
                                    </p:anim>
                                    <p:anim calcmode="lin" valueType="num">
                                      <p:cBhvr>
                                        <p:cTn id="9" dur="1000" fill="hold"/>
                                        <p:tgtEl>
                                          <p:spTgt spid="679"/>
                                        </p:tgtEl>
                                        <p:attrNameLst>
                                          <p:attrName>style.rotation</p:attrName>
                                        </p:attrNameLst>
                                      </p:cBhvr>
                                      <p:tavLst>
                                        <p:tav tm="0">
                                          <p:val>
                                            <p:fltVal val="90"/>
                                          </p:val>
                                        </p:tav>
                                        <p:tav tm="100000">
                                          <p:val>
                                            <p:fltVal val="0"/>
                                          </p:val>
                                        </p:tav>
                                      </p:tavLst>
                                    </p:anim>
                                    <p:animEffect transition="in" filter="fade">
                                      <p:cBhvr>
                                        <p:cTn id="10" dur="1000"/>
                                        <p:tgtEl>
                                          <p:spTgt spid="679"/>
                                        </p:tgtEl>
                                      </p:cBhvr>
                                    </p:animEffect>
                                  </p:childTnLst>
                                </p:cTn>
                              </p:par>
                            </p:childTnLst>
                          </p:cTn>
                        </p:par>
                        <p:par>
                          <p:cTn id="11" fill="hold">
                            <p:stCondLst>
                              <p:cond delay="1000"/>
                            </p:stCondLst>
                            <p:childTnLst>
                              <p:par>
                                <p:cTn id="12" presetID="53" presetClass="entr" presetSubtype="16" fill="hold" nodeType="afterEffect">
                                  <p:stCondLst>
                                    <p:cond delay="0"/>
                                  </p:stCondLst>
                                  <p:childTnLst>
                                    <p:set>
                                      <p:cBhvr>
                                        <p:cTn id="13" dur="1" fill="hold">
                                          <p:stCondLst>
                                            <p:cond delay="0"/>
                                          </p:stCondLst>
                                        </p:cTn>
                                        <p:tgtEl>
                                          <p:spTgt spid="687"/>
                                        </p:tgtEl>
                                        <p:attrNameLst>
                                          <p:attrName>style.visibility</p:attrName>
                                        </p:attrNameLst>
                                      </p:cBhvr>
                                      <p:to>
                                        <p:strVal val="visible"/>
                                      </p:to>
                                    </p:set>
                                    <p:anim calcmode="lin" valueType="num">
                                      <p:cBhvr>
                                        <p:cTn id="14" dur="500" fill="hold"/>
                                        <p:tgtEl>
                                          <p:spTgt spid="687"/>
                                        </p:tgtEl>
                                        <p:attrNameLst>
                                          <p:attrName>ppt_w</p:attrName>
                                        </p:attrNameLst>
                                      </p:cBhvr>
                                      <p:tavLst>
                                        <p:tav tm="0">
                                          <p:val>
                                            <p:fltVal val="0"/>
                                          </p:val>
                                        </p:tav>
                                        <p:tav tm="100000">
                                          <p:val>
                                            <p:strVal val="#ppt_w"/>
                                          </p:val>
                                        </p:tav>
                                      </p:tavLst>
                                    </p:anim>
                                    <p:anim calcmode="lin" valueType="num">
                                      <p:cBhvr>
                                        <p:cTn id="15" dur="500" fill="hold"/>
                                        <p:tgtEl>
                                          <p:spTgt spid="687"/>
                                        </p:tgtEl>
                                        <p:attrNameLst>
                                          <p:attrName>ppt_h</p:attrName>
                                        </p:attrNameLst>
                                      </p:cBhvr>
                                      <p:tavLst>
                                        <p:tav tm="0">
                                          <p:val>
                                            <p:fltVal val="0"/>
                                          </p:val>
                                        </p:tav>
                                        <p:tav tm="100000">
                                          <p:val>
                                            <p:strVal val="#ppt_h"/>
                                          </p:val>
                                        </p:tav>
                                      </p:tavLst>
                                    </p:anim>
                                    <p:animEffect transition="in" filter="fade">
                                      <p:cBhvr>
                                        <p:cTn id="16" dur="500"/>
                                        <p:tgtEl>
                                          <p:spTgt spid="687"/>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strips(downRight)">
                                      <p:cBhvr>
                                        <p:cTn id="21" dur="500"/>
                                        <p:tgtEl>
                                          <p:spTgt spid="3"/>
                                        </p:tgtEl>
                                      </p:cBhvr>
                                    </p:animEffect>
                                  </p:child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up)">
                                      <p:cBhvr>
                                        <p:cTn id="25" dur="500"/>
                                        <p:tgtEl>
                                          <p:spTgt spid="2"/>
                                        </p:tgtEl>
                                      </p:cBhvr>
                                    </p:animEffect>
                                  </p:childTnLst>
                                </p:cTn>
                              </p:par>
                            </p:childTnLst>
                          </p:cTn>
                        </p:par>
                        <p:par>
                          <p:cTn id="26" fill="hold">
                            <p:stCondLst>
                              <p:cond delay="1000"/>
                            </p:stCondLst>
                            <p:childTnLst>
                              <p:par>
                                <p:cTn id="27" presetID="12" presetClass="entr" presetSubtype="1"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ppt_y</p:attrName>
                                        </p:attrNameLst>
                                      </p:cBhvr>
                                      <p:tavLst>
                                        <p:tav tm="0">
                                          <p:val>
                                            <p:strVal val="#ppt_y-#ppt_h*1.125000"/>
                                          </p:val>
                                        </p:tav>
                                        <p:tav tm="100000">
                                          <p:val>
                                            <p:strVal val="#ppt_y"/>
                                          </p:val>
                                        </p:tav>
                                      </p:tavLst>
                                    </p:anim>
                                    <p:animEffect transition="in" filter="wipe(down)">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8" presetClass="exit" presetSubtype="12" fill="hold" grpId="1" nodeType="clickEffect">
                                  <p:stCondLst>
                                    <p:cond delay="0"/>
                                  </p:stCondLst>
                                  <p:childTnLst>
                                    <p:animEffect transition="out" filter="strips(downLeft)">
                                      <p:cBhvr>
                                        <p:cTn id="34" dur="500"/>
                                        <p:tgtEl>
                                          <p:spTgt spid="3"/>
                                        </p:tgtEl>
                                      </p:cBhvr>
                                    </p:animEffect>
                                    <p:set>
                                      <p:cBhvr>
                                        <p:cTn id="35" dur="1" fill="hold">
                                          <p:stCondLst>
                                            <p:cond delay="499"/>
                                          </p:stCondLst>
                                        </p:cTn>
                                        <p:tgtEl>
                                          <p:spTgt spid="3"/>
                                        </p:tgtEl>
                                        <p:attrNameLst>
                                          <p:attrName>style.visibility</p:attrName>
                                        </p:attrNameLst>
                                      </p:cBhvr>
                                      <p:to>
                                        <p:strVal val="hidden"/>
                                      </p:to>
                                    </p:set>
                                  </p:childTnLst>
                                </p:cTn>
                              </p:par>
                              <p:par>
                                <p:cTn id="36" presetID="22" presetClass="exit" presetSubtype="4" fill="hold" nodeType="withEffect">
                                  <p:stCondLst>
                                    <p:cond delay="0"/>
                                  </p:stCondLst>
                                  <p:childTnLst>
                                    <p:animEffect transition="out" filter="wipe(down)">
                                      <p:cBhvr>
                                        <p:cTn id="37" dur="500"/>
                                        <p:tgtEl>
                                          <p:spTgt spid="2"/>
                                        </p:tgtEl>
                                      </p:cBhvr>
                                    </p:animEffect>
                                    <p:set>
                                      <p:cBhvr>
                                        <p:cTn id="38" dur="1" fill="hold">
                                          <p:stCondLst>
                                            <p:cond delay="499"/>
                                          </p:stCondLst>
                                        </p:cTn>
                                        <p:tgtEl>
                                          <p:spTgt spid="2"/>
                                        </p:tgtEl>
                                        <p:attrNameLst>
                                          <p:attrName>style.visibility</p:attrName>
                                        </p:attrNameLst>
                                      </p:cBhvr>
                                      <p:to>
                                        <p:strVal val="hidden"/>
                                      </p:to>
                                    </p:set>
                                  </p:childTnLst>
                                </p:cTn>
                              </p:par>
                              <p:par>
                                <p:cTn id="39" presetID="22" presetClass="exit" presetSubtype="4" fill="hold" grpId="1" nodeType="withEffect">
                                  <p:stCondLst>
                                    <p:cond delay="0"/>
                                  </p:stCondLst>
                                  <p:childTnLst>
                                    <p:animEffect transition="out" filter="wipe(down)">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9" grpId="0"/>
      <p:bldP spid="16" grpId="0"/>
      <p:bldP spid="16" grpId="1"/>
      <p:bldP spid="3" grpId="0"/>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33EC3-872F-B19C-7122-978B8CF303C9}"/>
              </a:ext>
            </a:extLst>
          </p:cNvPr>
          <p:cNvSpPr>
            <a:spLocks noGrp="1"/>
          </p:cNvSpPr>
          <p:nvPr>
            <p:ph type="title"/>
          </p:nvPr>
        </p:nvSpPr>
        <p:spPr>
          <a:xfrm>
            <a:off x="612251" y="1237406"/>
            <a:ext cx="5239909" cy="333954"/>
          </a:xfrm>
        </p:spPr>
        <p:txBody>
          <a:bodyPr/>
          <a:lstStyle/>
          <a:p>
            <a:r>
              <a:rPr lang="en-US" sz="1600" dirty="0">
                <a:solidFill>
                  <a:schemeClr val="tx1"/>
                </a:solidFill>
              </a:rPr>
              <a:t>Data Processing and Analytics Approaches:</a:t>
            </a:r>
          </a:p>
        </p:txBody>
      </p:sp>
      <p:sp>
        <p:nvSpPr>
          <p:cNvPr id="4" name="Subtitle 3">
            <a:extLst>
              <a:ext uri="{FF2B5EF4-FFF2-40B4-BE49-F238E27FC236}">
                <a16:creationId xmlns:a16="http://schemas.microsoft.com/office/drawing/2014/main" id="{40F57509-ECFF-C065-D292-91C104D13B99}"/>
              </a:ext>
            </a:extLst>
          </p:cNvPr>
          <p:cNvSpPr>
            <a:spLocks noGrp="1"/>
          </p:cNvSpPr>
          <p:nvPr>
            <p:ph type="subTitle" idx="1"/>
          </p:nvPr>
        </p:nvSpPr>
        <p:spPr>
          <a:xfrm>
            <a:off x="481616" y="1416787"/>
            <a:ext cx="7593496" cy="1606163"/>
          </a:xfrm>
        </p:spPr>
        <p:txBody>
          <a:bodyPr/>
          <a:lstStyle/>
          <a:p>
            <a:pPr marL="139700" indent="0" algn="just"/>
            <a:r>
              <a:rPr lang="en-US" sz="1400" dirty="0">
                <a:solidFill>
                  <a:schemeClr val="tx1"/>
                </a:solidFill>
              </a:rPr>
              <a:t>In our data processing journey, we ensure the reliability of insights through meticulous cleaning, guaranteeing our dataset is error-free. Leveraging advanced analytics approaches, we delve into subscriber behavior patterns using visualizations and summaries. This robust data processing and analytics combination allows us to uncover valuable insights and set the stage for our predictive model's development.</a:t>
            </a:r>
          </a:p>
        </p:txBody>
      </p:sp>
      <p:sp>
        <p:nvSpPr>
          <p:cNvPr id="6" name="TextBox 5">
            <a:extLst>
              <a:ext uri="{FF2B5EF4-FFF2-40B4-BE49-F238E27FC236}">
                <a16:creationId xmlns:a16="http://schemas.microsoft.com/office/drawing/2014/main" id="{4EAA2A63-CC31-B7ED-AA92-AE27785D2634}"/>
              </a:ext>
            </a:extLst>
          </p:cNvPr>
          <p:cNvSpPr txBox="1"/>
          <p:nvPr/>
        </p:nvSpPr>
        <p:spPr>
          <a:xfrm>
            <a:off x="638378" y="3076596"/>
            <a:ext cx="3140603" cy="338554"/>
          </a:xfrm>
          <a:prstGeom prst="rect">
            <a:avLst/>
          </a:prstGeom>
          <a:noFill/>
        </p:spPr>
        <p:txBody>
          <a:bodyPr wrap="none" rtlCol="0">
            <a:spAutoFit/>
          </a:bodyPr>
          <a:lstStyle/>
          <a:p>
            <a:r>
              <a:rPr lang="en-US" sz="1600" b="1" dirty="0">
                <a:latin typeface="DM Serif Text" pitchFamily="2" charset="0"/>
              </a:rPr>
              <a:t>SW/HW Development Platforms:</a:t>
            </a:r>
          </a:p>
        </p:txBody>
      </p:sp>
      <p:sp>
        <p:nvSpPr>
          <p:cNvPr id="8" name="TextBox 7">
            <a:extLst>
              <a:ext uri="{FF2B5EF4-FFF2-40B4-BE49-F238E27FC236}">
                <a16:creationId xmlns:a16="http://schemas.microsoft.com/office/drawing/2014/main" id="{4D1E0546-BB2C-21C8-9D4B-ECDFE7B0B4FC}"/>
              </a:ext>
            </a:extLst>
          </p:cNvPr>
          <p:cNvSpPr txBox="1"/>
          <p:nvPr/>
        </p:nvSpPr>
        <p:spPr>
          <a:xfrm>
            <a:off x="648594" y="3459032"/>
            <a:ext cx="7426518" cy="738664"/>
          </a:xfrm>
          <a:prstGeom prst="rect">
            <a:avLst/>
          </a:prstGeom>
          <a:noFill/>
        </p:spPr>
        <p:txBody>
          <a:bodyPr wrap="square" rtlCol="0">
            <a:spAutoFit/>
          </a:bodyPr>
          <a:lstStyle/>
          <a:p>
            <a:r>
              <a:rPr lang="en-US" dirty="0">
                <a:latin typeface="Barlow" pitchFamily="2" charset="77"/>
              </a:rPr>
              <a:t>For our project, we have used smart tech tools. Our data is managed with a NoSQL database called Databricks DBFS. The cool part is PySpark and Spark MLlib—these are superheroes helping us build and run our prediction model. </a:t>
            </a:r>
          </a:p>
        </p:txBody>
      </p:sp>
      <p:sp>
        <p:nvSpPr>
          <p:cNvPr id="3" name="Google Shape;679;p79">
            <a:extLst>
              <a:ext uri="{FF2B5EF4-FFF2-40B4-BE49-F238E27FC236}">
                <a16:creationId xmlns:a16="http://schemas.microsoft.com/office/drawing/2014/main" id="{005752DC-52CC-A749-61E4-1D28836F30A2}"/>
              </a:ext>
            </a:extLst>
          </p:cNvPr>
          <p:cNvSpPr txBox="1">
            <a:spLocks/>
          </p:cNvSpPr>
          <p:nvPr/>
        </p:nvSpPr>
        <p:spPr>
          <a:xfrm>
            <a:off x="2914233" y="301310"/>
            <a:ext cx="3429262" cy="60723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1pPr>
            <a:lvl2pPr marR="0" lvl="1"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2pPr>
            <a:lvl3pPr marR="0" lvl="2"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3pPr>
            <a:lvl4pPr marR="0" lvl="3"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4pPr>
            <a:lvl5pPr marR="0" lvl="4"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5pPr>
            <a:lvl6pPr marR="0" lvl="5"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6pPr>
            <a:lvl7pPr marR="0" lvl="6"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7pPr>
            <a:lvl8pPr marR="0" lvl="7"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8pPr>
            <a:lvl9pPr marR="0" lvl="8" algn="ctr" rtl="0">
              <a:lnSpc>
                <a:spcPct val="100000"/>
              </a:lnSpc>
              <a:spcBef>
                <a:spcPts val="0"/>
              </a:spcBef>
              <a:spcAft>
                <a:spcPts val="0"/>
              </a:spcAft>
              <a:buClr>
                <a:schemeClr val="dk1"/>
              </a:buClr>
              <a:buSzPts val="3600"/>
              <a:buFont typeface="DM Serif Text"/>
              <a:buNone/>
              <a:defRPr sz="3600" b="1" i="0" u="none" strike="noStrike" cap="none">
                <a:solidFill>
                  <a:schemeClr val="dk1"/>
                </a:solidFill>
                <a:latin typeface="DM Serif Text"/>
                <a:ea typeface="DM Serif Text"/>
                <a:cs typeface="DM Serif Text"/>
                <a:sym typeface="DM Serif Text"/>
              </a:defRPr>
            </a:lvl9pPr>
          </a:lstStyle>
          <a:p>
            <a:pPr algn="ctr"/>
            <a:r>
              <a:rPr lang="en-US" sz="2800" dirty="0"/>
              <a:t>THE SYSTEM</a:t>
            </a:r>
          </a:p>
        </p:txBody>
      </p:sp>
      <p:cxnSp>
        <p:nvCxnSpPr>
          <p:cNvPr id="5" name="Google Shape;687;p79">
            <a:extLst>
              <a:ext uri="{FF2B5EF4-FFF2-40B4-BE49-F238E27FC236}">
                <a16:creationId xmlns:a16="http://schemas.microsoft.com/office/drawing/2014/main" id="{9788CD69-CBB1-32DD-1EA4-B6C317F336A1}"/>
              </a:ext>
            </a:extLst>
          </p:cNvPr>
          <p:cNvCxnSpPr>
            <a:cxnSpLocks/>
          </p:cNvCxnSpPr>
          <p:nvPr/>
        </p:nvCxnSpPr>
        <p:spPr>
          <a:xfrm>
            <a:off x="3512127" y="908542"/>
            <a:ext cx="2389909" cy="0"/>
          </a:xfrm>
          <a:prstGeom prst="straightConnector1">
            <a:avLst/>
          </a:prstGeom>
          <a:noFill/>
          <a:ln w="9525" cap="flat" cmpd="sng">
            <a:solidFill>
              <a:schemeClr val="dk1"/>
            </a:solidFill>
            <a:prstDash val="solid"/>
            <a:round/>
            <a:headEnd type="none" w="med" len="med"/>
            <a:tailEnd type="none" w="med" len="med"/>
          </a:ln>
        </p:spPr>
      </p:cxnSp>
      <p:sp>
        <p:nvSpPr>
          <p:cNvPr id="7" name="Google Shape;494;p69">
            <a:extLst>
              <a:ext uri="{FF2B5EF4-FFF2-40B4-BE49-F238E27FC236}">
                <a16:creationId xmlns:a16="http://schemas.microsoft.com/office/drawing/2014/main" id="{CBBBCC3A-6AF3-8703-AF8C-7A41F5A8C956}"/>
              </a:ext>
            </a:extLst>
          </p:cNvPr>
          <p:cNvSpPr txBox="1"/>
          <p:nvPr/>
        </p:nvSpPr>
        <p:spPr>
          <a:xfrm>
            <a:off x="719996" y="4609113"/>
            <a:ext cx="1840800" cy="1941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800" dirty="0">
                <a:solidFill>
                  <a:schemeClr val="dk1"/>
                </a:solidFill>
                <a:latin typeface="Barlow"/>
                <a:ea typeface="Barlow"/>
                <a:cs typeface="Barlow"/>
                <a:sym typeface="Barlow"/>
              </a:rPr>
              <a:t>MONDAY ● NOVEMBER 27 ● 2023</a:t>
            </a:r>
            <a:endParaRPr sz="800" dirty="0">
              <a:solidFill>
                <a:schemeClr val="dk1"/>
              </a:solidFill>
              <a:latin typeface="Barlow"/>
              <a:ea typeface="Barlow"/>
              <a:cs typeface="Barlow"/>
              <a:sym typeface="Barlow"/>
            </a:endParaRPr>
          </a:p>
        </p:txBody>
      </p:sp>
      <p:grpSp>
        <p:nvGrpSpPr>
          <p:cNvPr id="9" name="Google Shape;495;p69">
            <a:extLst>
              <a:ext uri="{FF2B5EF4-FFF2-40B4-BE49-F238E27FC236}">
                <a16:creationId xmlns:a16="http://schemas.microsoft.com/office/drawing/2014/main" id="{1841C449-2A6B-B73D-B1A0-C129747556D1}"/>
              </a:ext>
            </a:extLst>
          </p:cNvPr>
          <p:cNvGrpSpPr/>
          <p:nvPr/>
        </p:nvGrpSpPr>
        <p:grpSpPr>
          <a:xfrm>
            <a:off x="727475" y="4603510"/>
            <a:ext cx="7692600" cy="205286"/>
            <a:chOff x="727475" y="1087800"/>
            <a:chExt cx="7692600" cy="205286"/>
          </a:xfrm>
        </p:grpSpPr>
        <p:cxnSp>
          <p:nvCxnSpPr>
            <p:cNvPr id="10" name="Google Shape;496;p69">
              <a:extLst>
                <a:ext uri="{FF2B5EF4-FFF2-40B4-BE49-F238E27FC236}">
                  <a16:creationId xmlns:a16="http://schemas.microsoft.com/office/drawing/2014/main" id="{9F61BB44-087A-E670-36EA-DFA60D4CA486}"/>
                </a:ext>
              </a:extLst>
            </p:cNvPr>
            <p:cNvCxnSpPr/>
            <p:nvPr/>
          </p:nvCxnSpPr>
          <p:spPr>
            <a:xfrm>
              <a:off x="727475" y="1087800"/>
              <a:ext cx="76926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497;p69">
              <a:extLst>
                <a:ext uri="{FF2B5EF4-FFF2-40B4-BE49-F238E27FC236}">
                  <a16:creationId xmlns:a16="http://schemas.microsoft.com/office/drawing/2014/main" id="{88E103BC-4F9C-F9DF-20DA-E033BB0596FF}"/>
                </a:ext>
              </a:extLst>
            </p:cNvPr>
            <p:cNvCxnSpPr/>
            <p:nvPr/>
          </p:nvCxnSpPr>
          <p:spPr>
            <a:xfrm>
              <a:off x="727475" y="1293086"/>
              <a:ext cx="7692600" cy="0"/>
            </a:xfrm>
            <a:prstGeom prst="straightConnector1">
              <a:avLst/>
            </a:prstGeom>
            <a:noFill/>
            <a:ln w="9525" cap="flat" cmpd="sng">
              <a:solidFill>
                <a:schemeClr val="dk1"/>
              </a:solidFill>
              <a:prstDash val="solid"/>
              <a:round/>
              <a:headEnd type="none" w="med" len="med"/>
              <a:tailEnd type="none" w="med" len="med"/>
            </a:ln>
          </p:spPr>
        </p:cxnSp>
      </p:grpSp>
      <p:sp>
        <p:nvSpPr>
          <p:cNvPr id="12" name="Google Shape;498;p69">
            <a:extLst>
              <a:ext uri="{FF2B5EF4-FFF2-40B4-BE49-F238E27FC236}">
                <a16:creationId xmlns:a16="http://schemas.microsoft.com/office/drawing/2014/main" id="{9C6AFA6B-524F-D666-38F1-B630B965BE7D}"/>
              </a:ext>
            </a:extLst>
          </p:cNvPr>
          <p:cNvSpPr txBox="1"/>
          <p:nvPr/>
        </p:nvSpPr>
        <p:spPr>
          <a:xfrm>
            <a:off x="2847650" y="4609113"/>
            <a:ext cx="3399300" cy="19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dirty="0">
                <a:solidFill>
                  <a:schemeClr val="dk1"/>
                </a:solidFill>
                <a:latin typeface="DM Serif Text"/>
                <a:ea typeface="DM Serif Text"/>
                <a:cs typeface="DM Serif Text"/>
                <a:sym typeface="DM Serif Text"/>
              </a:rPr>
              <a:t>AIT-614 FINAL PROJECT PRESENTATION</a:t>
            </a:r>
            <a:endParaRPr sz="1100" dirty="0">
              <a:solidFill>
                <a:schemeClr val="dk1"/>
              </a:solidFill>
              <a:latin typeface="DM Serif Text"/>
              <a:ea typeface="DM Serif Text"/>
              <a:cs typeface="DM Serif Text"/>
              <a:sym typeface="DM Serif Text"/>
            </a:endParaRPr>
          </a:p>
        </p:txBody>
      </p:sp>
      <p:sp>
        <p:nvSpPr>
          <p:cNvPr id="13" name="Google Shape;499;p69">
            <a:extLst>
              <a:ext uri="{FF2B5EF4-FFF2-40B4-BE49-F238E27FC236}">
                <a16:creationId xmlns:a16="http://schemas.microsoft.com/office/drawing/2014/main" id="{43BCA64A-A6D1-5507-DAF6-3573B928FA9B}"/>
              </a:ext>
            </a:extLst>
          </p:cNvPr>
          <p:cNvSpPr txBox="1"/>
          <p:nvPr/>
        </p:nvSpPr>
        <p:spPr>
          <a:xfrm>
            <a:off x="6583196" y="4609113"/>
            <a:ext cx="1840800" cy="194100"/>
          </a:xfrm>
          <a:prstGeom prst="rect">
            <a:avLst/>
          </a:prstGeom>
          <a:noFill/>
          <a:ln>
            <a:noFill/>
          </a:ln>
        </p:spPr>
        <p:txBody>
          <a:bodyPr spcFirstLastPara="1" wrap="square" lIns="0" tIns="91425" rIns="91425" bIns="91425" anchor="ctr" anchorCtr="0">
            <a:noAutofit/>
          </a:bodyPr>
          <a:lstStyle/>
          <a:p>
            <a:pPr marL="0" lvl="0" indent="0" algn="r" rtl="0">
              <a:spcBef>
                <a:spcPts val="0"/>
              </a:spcBef>
              <a:spcAft>
                <a:spcPts val="0"/>
              </a:spcAft>
              <a:buNone/>
            </a:pPr>
            <a:r>
              <a:rPr lang="en" sz="800" dirty="0">
                <a:solidFill>
                  <a:schemeClr val="dk1"/>
                </a:solidFill>
                <a:latin typeface="Barlow"/>
                <a:ea typeface="Barlow"/>
                <a:cs typeface="Barlow"/>
                <a:sym typeface="Barlow"/>
              </a:rPr>
              <a:t>TEAM 3</a:t>
            </a:r>
            <a:endParaRPr sz="800" dirty="0">
              <a:solidFill>
                <a:schemeClr val="dk1"/>
              </a:solidFill>
              <a:latin typeface="Barlow"/>
              <a:ea typeface="Barlow"/>
              <a:cs typeface="Barlow"/>
              <a:sym typeface="Barlow"/>
            </a:endParaRPr>
          </a:p>
        </p:txBody>
      </p:sp>
    </p:spTree>
    <p:extLst>
      <p:ext uri="{BB962C8B-B14F-4D97-AF65-F5344CB8AC3E}">
        <p14:creationId xmlns:p14="http://schemas.microsoft.com/office/powerpoint/2010/main" val="32306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par>
                          <p:cTn id="9" fill="hold">
                            <p:stCondLst>
                              <p:cond delay="500"/>
                            </p:stCondLst>
                            <p:childTnLst>
                              <p:par>
                                <p:cTn id="10" presetID="22" presetClass="entr" presetSubtype="1" fill="hold" grpId="0" nodeType="after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up)">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ppt_y</p:attrName>
                                        </p:attrNameLst>
                                      </p:cBhvr>
                                      <p:tavLst>
                                        <p:tav tm="0">
                                          <p:val>
                                            <p:strVal val="#ppt_y+#ppt_h*1.125000"/>
                                          </p:val>
                                        </p:tav>
                                        <p:tav tm="100000">
                                          <p:val>
                                            <p:strVal val="#ppt_y"/>
                                          </p:val>
                                        </p:tav>
                                      </p:tavLst>
                                    </p:anim>
                                    <p:animEffect transition="in" filter="wipe(up)">
                                      <p:cBhvr>
                                        <p:cTn id="18" dur="500"/>
                                        <p:tgtEl>
                                          <p:spTgt spid="6"/>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1" name="Google Shape;1191;p92"/>
          <p:cNvSpPr txBox="1">
            <a:spLocks noGrp="1"/>
          </p:cNvSpPr>
          <p:nvPr>
            <p:ph type="title"/>
          </p:nvPr>
        </p:nvSpPr>
        <p:spPr>
          <a:xfrm>
            <a:off x="1125832" y="140952"/>
            <a:ext cx="7002640" cy="853373"/>
          </a:xfrm>
          <a:prstGeom prst="rect">
            <a:avLst/>
          </a:prstGeom>
        </p:spPr>
        <p:txBody>
          <a:bodyPr spcFirstLastPara="1" wrap="square" lIns="91425" tIns="91425" rIns="91425" bIns="91425" anchor="ctr" anchorCtr="0">
            <a:noAutofit/>
          </a:bodyPr>
          <a:lstStyle/>
          <a:p>
            <a:pPr lvl="0" algn="ctr">
              <a:buSzPts val="1100"/>
            </a:pPr>
            <a:r>
              <a:rPr lang="en-US" dirty="0"/>
              <a:t>EXPERIMENTAL RESULTS AND ANALYSIS</a:t>
            </a:r>
            <a:endParaRPr dirty="0"/>
          </a:p>
        </p:txBody>
      </p:sp>
      <p:sp>
        <p:nvSpPr>
          <p:cNvPr id="1192" name="Google Shape;1192;p92"/>
          <p:cNvSpPr txBox="1">
            <a:spLocks noGrp="1"/>
          </p:cNvSpPr>
          <p:nvPr>
            <p:ph type="subTitle" idx="1"/>
          </p:nvPr>
        </p:nvSpPr>
        <p:spPr>
          <a:xfrm>
            <a:off x="610046" y="1046081"/>
            <a:ext cx="3818116" cy="462216"/>
          </a:xfrm>
          <a:prstGeom prst="rect">
            <a:avLst/>
          </a:prstGeom>
        </p:spPr>
        <p:txBody>
          <a:bodyPr spcFirstLastPara="1" wrap="square" lIns="91425" tIns="91425" rIns="91425" bIns="91425" anchor="ctr" anchorCtr="0">
            <a:noAutofit/>
          </a:bodyPr>
          <a:lstStyle/>
          <a:p>
            <a:pPr marL="0" lvl="0" indent="0"/>
            <a:r>
              <a:rPr lang="en-US" dirty="0"/>
              <a:t>1. What is the distribution of the number of subscribers and unsubscribers in the dataset?</a:t>
            </a:r>
          </a:p>
        </p:txBody>
      </p:sp>
      <p:cxnSp>
        <p:nvCxnSpPr>
          <p:cNvPr id="1200" name="Google Shape;1200;p92"/>
          <p:cNvCxnSpPr>
            <a:cxnSpLocks/>
          </p:cNvCxnSpPr>
          <p:nvPr/>
        </p:nvCxnSpPr>
        <p:spPr>
          <a:xfrm>
            <a:off x="1334814" y="887076"/>
            <a:ext cx="6558455" cy="0"/>
          </a:xfrm>
          <a:prstGeom prst="straightConnector1">
            <a:avLst/>
          </a:prstGeom>
          <a:noFill/>
          <a:ln w="9525" cap="flat" cmpd="sng">
            <a:solidFill>
              <a:schemeClr val="dk1"/>
            </a:solidFill>
            <a:prstDash val="solid"/>
            <a:round/>
            <a:headEnd type="none" w="med" len="med"/>
            <a:tailEnd type="none" w="med" len="med"/>
          </a:ln>
        </p:spPr>
      </p:cxnSp>
      <p:cxnSp>
        <p:nvCxnSpPr>
          <p:cNvPr id="1201" name="Google Shape;1201;p92"/>
          <p:cNvCxnSpPr>
            <a:cxnSpLocks/>
          </p:cNvCxnSpPr>
          <p:nvPr/>
        </p:nvCxnSpPr>
        <p:spPr>
          <a:xfrm>
            <a:off x="1334814" y="235635"/>
            <a:ext cx="6558455" cy="0"/>
          </a:xfrm>
          <a:prstGeom prst="straightConnector1">
            <a:avLst/>
          </a:prstGeom>
          <a:noFill/>
          <a:ln w="9525" cap="flat" cmpd="sng">
            <a:solidFill>
              <a:schemeClr val="dk1"/>
            </a:solidFill>
            <a:prstDash val="solid"/>
            <a:round/>
            <a:headEnd type="none" w="med" len="med"/>
            <a:tailEnd type="none" w="med" len="med"/>
          </a:ln>
        </p:spPr>
      </p:cxnSp>
      <p:sp>
        <p:nvSpPr>
          <p:cNvPr id="4" name="Google Shape;1192;p92">
            <a:extLst>
              <a:ext uri="{FF2B5EF4-FFF2-40B4-BE49-F238E27FC236}">
                <a16:creationId xmlns:a16="http://schemas.microsoft.com/office/drawing/2014/main" id="{33E24EC9-E737-6BB0-606B-EB61D6345141}"/>
              </a:ext>
            </a:extLst>
          </p:cNvPr>
          <p:cNvSpPr txBox="1">
            <a:spLocks/>
          </p:cNvSpPr>
          <p:nvPr/>
        </p:nvSpPr>
        <p:spPr>
          <a:xfrm>
            <a:off x="331269" y="4334260"/>
            <a:ext cx="4185580"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We have grouped the dataset based on the subscriber column and plotted a bar graph from the counts. The number of subscribers are 2481 and number of unsubscribers are 12007 in the given dataset</a:t>
            </a:r>
          </a:p>
          <a:p>
            <a:pPr marL="0" indent="0" algn="ctr"/>
            <a:endParaRPr lang="en-US" sz="1200" dirty="0"/>
          </a:p>
        </p:txBody>
      </p:sp>
      <p:pic>
        <p:nvPicPr>
          <p:cNvPr id="17" name="Picture 16" descr="A graph with red and blue squares&#10;&#10;Description automatically generated">
            <a:extLst>
              <a:ext uri="{FF2B5EF4-FFF2-40B4-BE49-F238E27FC236}">
                <a16:creationId xmlns:a16="http://schemas.microsoft.com/office/drawing/2014/main" id="{B172A3D7-C4CD-D74A-B278-8CC9ADDD9760}"/>
              </a:ext>
            </a:extLst>
          </p:cNvPr>
          <p:cNvPicPr>
            <a:picLocks noChangeAspect="1"/>
          </p:cNvPicPr>
          <p:nvPr/>
        </p:nvPicPr>
        <p:blipFill>
          <a:blip r:embed="rId3"/>
          <a:stretch>
            <a:fillRect/>
          </a:stretch>
        </p:blipFill>
        <p:spPr>
          <a:xfrm>
            <a:off x="629650" y="1622854"/>
            <a:ext cx="3694826" cy="2474755"/>
          </a:xfrm>
          <a:prstGeom prst="rect">
            <a:avLst/>
          </a:prstGeom>
        </p:spPr>
      </p:pic>
      <p:sp>
        <p:nvSpPr>
          <p:cNvPr id="18" name="Google Shape;1192;p92">
            <a:extLst>
              <a:ext uri="{FF2B5EF4-FFF2-40B4-BE49-F238E27FC236}">
                <a16:creationId xmlns:a16="http://schemas.microsoft.com/office/drawing/2014/main" id="{0356C088-CAAF-B7AA-E6B2-C649D25406AD}"/>
              </a:ext>
            </a:extLst>
          </p:cNvPr>
          <p:cNvSpPr txBox="1">
            <a:spLocks/>
          </p:cNvSpPr>
          <p:nvPr/>
        </p:nvSpPr>
        <p:spPr>
          <a:xfrm>
            <a:off x="4811842" y="1038282"/>
            <a:ext cx="3818116" cy="462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2. What is the language distribution among the subscribers?</a:t>
            </a:r>
          </a:p>
        </p:txBody>
      </p:sp>
      <p:pic>
        <p:nvPicPr>
          <p:cNvPr id="21" name="Picture 20" descr="A graph showing the number of languages&#10;&#10;Description automatically generated">
            <a:extLst>
              <a:ext uri="{FF2B5EF4-FFF2-40B4-BE49-F238E27FC236}">
                <a16:creationId xmlns:a16="http://schemas.microsoft.com/office/drawing/2014/main" id="{13943B69-3BF2-DE4E-AEA0-A1488D25C89B}"/>
              </a:ext>
            </a:extLst>
          </p:cNvPr>
          <p:cNvPicPr>
            <a:picLocks noChangeAspect="1"/>
          </p:cNvPicPr>
          <p:nvPr/>
        </p:nvPicPr>
        <p:blipFill>
          <a:blip r:embed="rId4"/>
          <a:stretch>
            <a:fillRect/>
          </a:stretch>
        </p:blipFill>
        <p:spPr>
          <a:xfrm>
            <a:off x="4887218" y="1620976"/>
            <a:ext cx="3742740" cy="2474755"/>
          </a:xfrm>
          <a:prstGeom prst="rect">
            <a:avLst/>
          </a:prstGeom>
        </p:spPr>
      </p:pic>
      <p:sp>
        <p:nvSpPr>
          <p:cNvPr id="22" name="Google Shape;1192;p92">
            <a:extLst>
              <a:ext uri="{FF2B5EF4-FFF2-40B4-BE49-F238E27FC236}">
                <a16:creationId xmlns:a16="http://schemas.microsoft.com/office/drawing/2014/main" id="{E15E9DD8-4E25-D7AC-B3F2-8F3B20141231}"/>
              </a:ext>
            </a:extLst>
          </p:cNvPr>
          <p:cNvSpPr txBox="1">
            <a:spLocks/>
          </p:cNvSpPr>
          <p:nvPr/>
        </p:nvSpPr>
        <p:spPr>
          <a:xfrm>
            <a:off x="4627152" y="4147487"/>
            <a:ext cx="4282059"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We have filtered the subscribers and grouped the dataset based on the languages column and plotted a bar graph from the counts. English newspapers were most used by the people</a:t>
            </a:r>
          </a:p>
        </p:txBody>
      </p:sp>
    </p:spTree>
    <p:extLst>
      <p:ext uri="{BB962C8B-B14F-4D97-AF65-F5344CB8AC3E}">
        <p14:creationId xmlns:p14="http://schemas.microsoft.com/office/powerpoint/2010/main" val="263846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201"/>
                                        </p:tgtEl>
                                        <p:attrNameLst>
                                          <p:attrName>style.visibility</p:attrName>
                                        </p:attrNameLst>
                                      </p:cBhvr>
                                      <p:to>
                                        <p:strVal val="visible"/>
                                      </p:to>
                                    </p:set>
                                    <p:anim calcmode="lin" valueType="num">
                                      <p:cBhvr additive="base">
                                        <p:cTn id="7" dur="500" fill="hold"/>
                                        <p:tgtEl>
                                          <p:spTgt spid="1201"/>
                                        </p:tgtEl>
                                        <p:attrNameLst>
                                          <p:attrName>ppt_x</p:attrName>
                                        </p:attrNameLst>
                                      </p:cBhvr>
                                      <p:tavLst>
                                        <p:tav tm="0">
                                          <p:val>
                                            <p:strVal val="0-#ppt_w/2"/>
                                          </p:val>
                                        </p:tav>
                                        <p:tav tm="100000">
                                          <p:val>
                                            <p:strVal val="#ppt_x"/>
                                          </p:val>
                                        </p:tav>
                                      </p:tavLst>
                                    </p:anim>
                                    <p:anim calcmode="lin" valueType="num">
                                      <p:cBhvr additive="base">
                                        <p:cTn id="8" dur="500" fill="hold"/>
                                        <p:tgtEl>
                                          <p:spTgt spid="1201"/>
                                        </p:tgtEl>
                                        <p:attrNameLst>
                                          <p:attrName>ppt_y</p:attrName>
                                        </p:attrNameLst>
                                      </p:cBhvr>
                                      <p:tavLst>
                                        <p:tav tm="0">
                                          <p:val>
                                            <p:strVal val="#ppt_y"/>
                                          </p:val>
                                        </p:tav>
                                        <p:tav tm="100000">
                                          <p:val>
                                            <p:strVal val="#ppt_y"/>
                                          </p:val>
                                        </p:tav>
                                      </p:tavLst>
                                    </p:anim>
                                  </p:childTnLst>
                                </p:cTn>
                              </p:par>
                              <p:par>
                                <p:cTn id="9" presetID="12" presetClass="entr" presetSubtype="2" fill="hold" nodeType="withEffect">
                                  <p:stCondLst>
                                    <p:cond delay="0"/>
                                  </p:stCondLst>
                                  <p:childTnLst>
                                    <p:set>
                                      <p:cBhvr>
                                        <p:cTn id="10" dur="1" fill="hold">
                                          <p:stCondLst>
                                            <p:cond delay="0"/>
                                          </p:stCondLst>
                                        </p:cTn>
                                        <p:tgtEl>
                                          <p:spTgt spid="1200"/>
                                        </p:tgtEl>
                                        <p:attrNameLst>
                                          <p:attrName>style.visibility</p:attrName>
                                        </p:attrNameLst>
                                      </p:cBhvr>
                                      <p:to>
                                        <p:strVal val="visible"/>
                                      </p:to>
                                    </p:set>
                                    <p:anim calcmode="lin" valueType="num">
                                      <p:cBhvr additive="base">
                                        <p:cTn id="11" dur="500"/>
                                        <p:tgtEl>
                                          <p:spTgt spid="1200"/>
                                        </p:tgtEl>
                                        <p:attrNameLst>
                                          <p:attrName>ppt_x</p:attrName>
                                        </p:attrNameLst>
                                      </p:cBhvr>
                                      <p:tavLst>
                                        <p:tav tm="0">
                                          <p:val>
                                            <p:strVal val="#ppt_x+#ppt_w*1.125000"/>
                                          </p:val>
                                        </p:tav>
                                        <p:tav tm="100000">
                                          <p:val>
                                            <p:strVal val="#ppt_x"/>
                                          </p:val>
                                        </p:tav>
                                      </p:tavLst>
                                    </p:anim>
                                    <p:animEffect transition="in" filter="wipe(left)">
                                      <p:cBhvr>
                                        <p:cTn id="12" dur="500"/>
                                        <p:tgtEl>
                                          <p:spTgt spid="1200"/>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1191"/>
                                        </p:tgtEl>
                                        <p:attrNameLst>
                                          <p:attrName>style.visibility</p:attrName>
                                        </p:attrNameLst>
                                      </p:cBhvr>
                                      <p:to>
                                        <p:strVal val="visible"/>
                                      </p:to>
                                    </p:set>
                                    <p:anim calcmode="lin" valueType="num">
                                      <p:cBhvr>
                                        <p:cTn id="16" dur="1000" fill="hold"/>
                                        <p:tgtEl>
                                          <p:spTgt spid="1191"/>
                                        </p:tgtEl>
                                        <p:attrNameLst>
                                          <p:attrName>ppt_w</p:attrName>
                                        </p:attrNameLst>
                                      </p:cBhvr>
                                      <p:tavLst>
                                        <p:tav tm="0">
                                          <p:val>
                                            <p:fltVal val="0"/>
                                          </p:val>
                                        </p:tav>
                                        <p:tav tm="100000">
                                          <p:val>
                                            <p:strVal val="#ppt_w"/>
                                          </p:val>
                                        </p:tav>
                                      </p:tavLst>
                                    </p:anim>
                                    <p:anim calcmode="lin" valueType="num">
                                      <p:cBhvr>
                                        <p:cTn id="17" dur="1000" fill="hold"/>
                                        <p:tgtEl>
                                          <p:spTgt spid="1191"/>
                                        </p:tgtEl>
                                        <p:attrNameLst>
                                          <p:attrName>ppt_h</p:attrName>
                                        </p:attrNameLst>
                                      </p:cBhvr>
                                      <p:tavLst>
                                        <p:tav tm="0">
                                          <p:val>
                                            <p:fltVal val="0"/>
                                          </p:val>
                                        </p:tav>
                                        <p:tav tm="100000">
                                          <p:val>
                                            <p:strVal val="#ppt_h"/>
                                          </p:val>
                                        </p:tav>
                                      </p:tavLst>
                                    </p:anim>
                                    <p:anim calcmode="lin" valueType="num">
                                      <p:cBhvr>
                                        <p:cTn id="18" dur="1000" fill="hold"/>
                                        <p:tgtEl>
                                          <p:spTgt spid="1191"/>
                                        </p:tgtEl>
                                        <p:attrNameLst>
                                          <p:attrName>style.rotation</p:attrName>
                                        </p:attrNameLst>
                                      </p:cBhvr>
                                      <p:tavLst>
                                        <p:tav tm="0">
                                          <p:val>
                                            <p:fltVal val="90"/>
                                          </p:val>
                                        </p:tav>
                                        <p:tav tm="100000">
                                          <p:val>
                                            <p:fltVal val="0"/>
                                          </p:val>
                                        </p:tav>
                                      </p:tavLst>
                                    </p:anim>
                                    <p:animEffect transition="in" filter="fade">
                                      <p:cBhvr>
                                        <p:cTn id="19" dur="1000"/>
                                        <p:tgtEl>
                                          <p:spTgt spid="1191"/>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192"/>
                                        </p:tgtEl>
                                        <p:attrNameLst>
                                          <p:attrName>style.visibility</p:attrName>
                                        </p:attrNameLst>
                                      </p:cBhvr>
                                      <p:to>
                                        <p:strVal val="visible"/>
                                      </p:to>
                                    </p:set>
                                    <p:anim calcmode="lin" valueType="num">
                                      <p:cBhvr additive="base">
                                        <p:cTn id="24" dur="500"/>
                                        <p:tgtEl>
                                          <p:spTgt spid="1192"/>
                                        </p:tgtEl>
                                        <p:attrNameLst>
                                          <p:attrName>ppt_y</p:attrName>
                                        </p:attrNameLst>
                                      </p:cBhvr>
                                      <p:tavLst>
                                        <p:tav tm="0">
                                          <p:val>
                                            <p:strVal val="#ppt_y+#ppt_h*1.125000"/>
                                          </p:val>
                                        </p:tav>
                                        <p:tav tm="100000">
                                          <p:val>
                                            <p:strVal val="#ppt_y"/>
                                          </p:val>
                                        </p:tav>
                                      </p:tavLst>
                                    </p:anim>
                                    <p:animEffect transition="in" filter="wipe(up)">
                                      <p:cBhvr>
                                        <p:cTn id="25" dur="500"/>
                                        <p:tgtEl>
                                          <p:spTgt spid="119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par>
                                <p:cTn id="33" presetID="12" presetClass="entr" presetSubtype="1"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p:tgtEl>
                                          <p:spTgt spid="4"/>
                                        </p:tgtEl>
                                        <p:attrNameLst>
                                          <p:attrName>ppt_y</p:attrName>
                                        </p:attrNameLst>
                                      </p:cBhvr>
                                      <p:tavLst>
                                        <p:tav tm="0">
                                          <p:val>
                                            <p:strVal val="#ppt_y-#ppt_h*1.125000"/>
                                          </p:val>
                                        </p:tav>
                                        <p:tav tm="100000">
                                          <p:val>
                                            <p:strVal val="#ppt_y"/>
                                          </p:val>
                                        </p:tav>
                                      </p:tavLst>
                                    </p:anim>
                                    <p:animEffect transition="in" filter="wipe(down)">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up)">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p:cTn id="47" dur="500" fill="hold"/>
                                        <p:tgtEl>
                                          <p:spTgt spid="21"/>
                                        </p:tgtEl>
                                        <p:attrNameLst>
                                          <p:attrName>ppt_w</p:attrName>
                                        </p:attrNameLst>
                                      </p:cBhvr>
                                      <p:tavLst>
                                        <p:tav tm="0">
                                          <p:val>
                                            <p:fltVal val="0"/>
                                          </p:val>
                                        </p:tav>
                                        <p:tav tm="100000">
                                          <p:val>
                                            <p:strVal val="#ppt_w"/>
                                          </p:val>
                                        </p:tav>
                                      </p:tavLst>
                                    </p:anim>
                                    <p:anim calcmode="lin" valueType="num">
                                      <p:cBhvr>
                                        <p:cTn id="48" dur="500" fill="hold"/>
                                        <p:tgtEl>
                                          <p:spTgt spid="21"/>
                                        </p:tgtEl>
                                        <p:attrNameLst>
                                          <p:attrName>ppt_h</p:attrName>
                                        </p:attrNameLst>
                                      </p:cBhvr>
                                      <p:tavLst>
                                        <p:tav tm="0">
                                          <p:val>
                                            <p:fltVal val="0"/>
                                          </p:val>
                                        </p:tav>
                                        <p:tav tm="100000">
                                          <p:val>
                                            <p:strVal val="#ppt_h"/>
                                          </p:val>
                                        </p:tav>
                                      </p:tavLst>
                                    </p:anim>
                                    <p:animEffect transition="in" filter="fade">
                                      <p:cBhvr>
                                        <p:cTn id="49" dur="500"/>
                                        <p:tgtEl>
                                          <p:spTgt spid="21"/>
                                        </p:tgtEl>
                                      </p:cBhvr>
                                    </p:animEffect>
                                  </p:childTnLst>
                                </p:cTn>
                              </p:par>
                              <p:par>
                                <p:cTn id="50" presetID="1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p:tgtEl>
                                          <p:spTgt spid="22"/>
                                        </p:tgtEl>
                                        <p:attrNameLst>
                                          <p:attrName>ppt_y</p:attrName>
                                        </p:attrNameLst>
                                      </p:cBhvr>
                                      <p:tavLst>
                                        <p:tav tm="0">
                                          <p:val>
                                            <p:strVal val="#ppt_y-#ppt_h*1.125000"/>
                                          </p:val>
                                        </p:tav>
                                        <p:tav tm="100000">
                                          <p:val>
                                            <p:strVal val="#ppt_y"/>
                                          </p:val>
                                        </p:tav>
                                      </p:tavLst>
                                    </p:anim>
                                    <p:animEffect transition="in" filter="wipe(down)">
                                      <p:cBhvr>
                                        <p:cTn id="5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2" name="Google Shape;1192;p92"/>
          <p:cNvSpPr txBox="1">
            <a:spLocks noGrp="1"/>
          </p:cNvSpPr>
          <p:nvPr>
            <p:ph type="subTitle" idx="1"/>
          </p:nvPr>
        </p:nvSpPr>
        <p:spPr>
          <a:xfrm>
            <a:off x="541046" y="1036993"/>
            <a:ext cx="4030954" cy="462216"/>
          </a:xfrm>
          <a:prstGeom prst="rect">
            <a:avLst/>
          </a:prstGeom>
        </p:spPr>
        <p:txBody>
          <a:bodyPr spcFirstLastPara="1" wrap="square" lIns="91425" tIns="91425" rIns="91425" bIns="91425" anchor="ctr" anchorCtr="0">
            <a:noAutofit/>
          </a:bodyPr>
          <a:lstStyle/>
          <a:p>
            <a:pPr marL="0" lvl="0" indent="0"/>
            <a:r>
              <a:rPr lang="en-US" dirty="0"/>
              <a:t>3. Which age group are likely to be subscribers?</a:t>
            </a:r>
          </a:p>
        </p:txBody>
      </p:sp>
      <p:pic>
        <p:nvPicPr>
          <p:cNvPr id="8" name="Picture 7" descr="A number in different colors&#10;&#10;Description automatically generated with medium confidence">
            <a:extLst>
              <a:ext uri="{FF2B5EF4-FFF2-40B4-BE49-F238E27FC236}">
                <a16:creationId xmlns:a16="http://schemas.microsoft.com/office/drawing/2014/main" id="{FC619ADC-D8FA-D127-439C-EC751B18143D}"/>
              </a:ext>
            </a:extLst>
          </p:cNvPr>
          <p:cNvPicPr>
            <a:picLocks noChangeAspect="1"/>
          </p:cNvPicPr>
          <p:nvPr/>
        </p:nvPicPr>
        <p:blipFill>
          <a:blip r:embed="rId3"/>
          <a:stretch>
            <a:fillRect/>
          </a:stretch>
        </p:blipFill>
        <p:spPr>
          <a:xfrm>
            <a:off x="3623057" y="1588610"/>
            <a:ext cx="713198" cy="2569464"/>
          </a:xfrm>
          <a:prstGeom prst="rect">
            <a:avLst/>
          </a:prstGeom>
        </p:spPr>
      </p:pic>
      <p:pic>
        <p:nvPicPr>
          <p:cNvPr id="10" name="Picture 9" descr="A diagram of a number of people&#10;&#10;Description automatically generated">
            <a:extLst>
              <a:ext uri="{FF2B5EF4-FFF2-40B4-BE49-F238E27FC236}">
                <a16:creationId xmlns:a16="http://schemas.microsoft.com/office/drawing/2014/main" id="{B2133EBA-AD9B-9A21-96BA-ADF4AC5BD1F7}"/>
              </a:ext>
            </a:extLst>
          </p:cNvPr>
          <p:cNvPicPr>
            <a:picLocks noChangeAspect="1"/>
          </p:cNvPicPr>
          <p:nvPr/>
        </p:nvPicPr>
        <p:blipFill>
          <a:blip r:embed="rId4"/>
          <a:stretch>
            <a:fillRect/>
          </a:stretch>
        </p:blipFill>
        <p:spPr>
          <a:xfrm>
            <a:off x="599832" y="1596282"/>
            <a:ext cx="2846267" cy="2562301"/>
          </a:xfrm>
          <a:prstGeom prst="rect">
            <a:avLst/>
          </a:prstGeom>
        </p:spPr>
      </p:pic>
      <p:sp>
        <p:nvSpPr>
          <p:cNvPr id="11" name="Google Shape;1192;p92">
            <a:extLst>
              <a:ext uri="{FF2B5EF4-FFF2-40B4-BE49-F238E27FC236}">
                <a16:creationId xmlns:a16="http://schemas.microsoft.com/office/drawing/2014/main" id="{128BDE2C-63DE-FF0C-9955-B416C2F0AF9B}"/>
              </a:ext>
            </a:extLst>
          </p:cNvPr>
          <p:cNvSpPr txBox="1">
            <a:spLocks/>
          </p:cNvSpPr>
          <p:nvPr/>
        </p:nvSpPr>
        <p:spPr>
          <a:xfrm>
            <a:off x="178052" y="4157353"/>
            <a:ext cx="4352081"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We have grouped the dataset based on the age column and plotted a pie graph from the counts. The age group of 75 are likely to be subscribers.</a:t>
            </a:r>
          </a:p>
        </p:txBody>
      </p:sp>
      <p:sp>
        <p:nvSpPr>
          <p:cNvPr id="12" name="Google Shape;1192;p92">
            <a:extLst>
              <a:ext uri="{FF2B5EF4-FFF2-40B4-BE49-F238E27FC236}">
                <a16:creationId xmlns:a16="http://schemas.microsoft.com/office/drawing/2014/main" id="{F7052C01-0130-78F8-B44D-AED7357D965D}"/>
              </a:ext>
            </a:extLst>
          </p:cNvPr>
          <p:cNvSpPr txBox="1">
            <a:spLocks/>
          </p:cNvSpPr>
          <p:nvPr/>
        </p:nvSpPr>
        <p:spPr>
          <a:xfrm>
            <a:off x="4807747" y="1030702"/>
            <a:ext cx="3845365" cy="462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r>
              <a:rPr lang="en-US" dirty="0"/>
              <a:t>4. Which source channel made the most impact on who subscribed and unsubscribed?</a:t>
            </a:r>
          </a:p>
        </p:txBody>
      </p:sp>
      <p:pic>
        <p:nvPicPr>
          <p:cNvPr id="13" name="Picture 12" descr="A graph with blue and orange bars&#10;&#10;Description automatically generated">
            <a:extLst>
              <a:ext uri="{FF2B5EF4-FFF2-40B4-BE49-F238E27FC236}">
                <a16:creationId xmlns:a16="http://schemas.microsoft.com/office/drawing/2014/main" id="{E45FED35-36C1-2D42-D004-6A91D5313D4C}"/>
              </a:ext>
            </a:extLst>
          </p:cNvPr>
          <p:cNvPicPr>
            <a:picLocks noChangeAspect="1"/>
          </p:cNvPicPr>
          <p:nvPr/>
        </p:nvPicPr>
        <p:blipFill>
          <a:blip r:embed="rId5"/>
          <a:stretch>
            <a:fillRect/>
          </a:stretch>
        </p:blipFill>
        <p:spPr>
          <a:xfrm>
            <a:off x="4885623" y="1588610"/>
            <a:ext cx="3767489" cy="2568743"/>
          </a:xfrm>
          <a:prstGeom prst="rect">
            <a:avLst/>
          </a:prstGeom>
        </p:spPr>
      </p:pic>
      <p:sp>
        <p:nvSpPr>
          <p:cNvPr id="24" name="Google Shape;1192;p92">
            <a:extLst>
              <a:ext uri="{FF2B5EF4-FFF2-40B4-BE49-F238E27FC236}">
                <a16:creationId xmlns:a16="http://schemas.microsoft.com/office/drawing/2014/main" id="{30559490-2D4C-1E4D-0857-D1067C60C70E}"/>
              </a:ext>
            </a:extLst>
          </p:cNvPr>
          <p:cNvSpPr txBox="1">
            <a:spLocks/>
          </p:cNvSpPr>
          <p:nvPr/>
        </p:nvSpPr>
        <p:spPr>
          <a:xfrm>
            <a:off x="4475714" y="4247285"/>
            <a:ext cx="4587306" cy="628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1pPr>
            <a:lvl2pPr marL="914400" marR="0" lvl="1"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2pPr>
            <a:lvl3pPr marL="1371600" marR="0" lvl="2"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3pPr>
            <a:lvl4pPr marL="1828800" marR="0" lvl="3"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4pPr>
            <a:lvl5pPr marL="2286000" marR="0" lvl="4"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5pPr>
            <a:lvl6pPr marL="2743200" marR="0" lvl="5"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6pPr>
            <a:lvl7pPr marL="3200400" marR="0" lvl="6"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7pPr>
            <a:lvl8pPr marL="3657600" marR="0" lvl="7"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8pPr>
            <a:lvl9pPr marL="4114800" marR="0" lvl="8" indent="-317500" algn="l" rtl="0">
              <a:lnSpc>
                <a:spcPct val="100000"/>
              </a:lnSpc>
              <a:spcBef>
                <a:spcPts val="0"/>
              </a:spcBef>
              <a:spcAft>
                <a:spcPts val="0"/>
              </a:spcAft>
              <a:buClr>
                <a:schemeClr val="dk1"/>
              </a:buClr>
              <a:buSzPts val="1400"/>
              <a:buFont typeface="Barlow"/>
              <a:buNone/>
              <a:defRPr sz="1400" b="0" i="0" u="none" strike="noStrike" cap="none">
                <a:solidFill>
                  <a:schemeClr val="dk1"/>
                </a:solidFill>
                <a:latin typeface="Barlow"/>
                <a:ea typeface="Barlow"/>
                <a:cs typeface="Barlow"/>
                <a:sym typeface="Barlow"/>
              </a:defRPr>
            </a:lvl9pPr>
          </a:lstStyle>
          <a:p>
            <a:pPr marL="0" indent="0" algn="ctr"/>
            <a:r>
              <a:rPr lang="en-US" sz="1200" dirty="0"/>
              <a:t>We have grouped the dataset based on the subscriber and source channel to compare the count of each source channel. The partner source channel had the most number of subscribers and unsubscribers.</a:t>
            </a:r>
          </a:p>
        </p:txBody>
      </p:sp>
      <p:sp>
        <p:nvSpPr>
          <p:cNvPr id="25" name="Google Shape;1191;p92">
            <a:extLst>
              <a:ext uri="{FF2B5EF4-FFF2-40B4-BE49-F238E27FC236}">
                <a16:creationId xmlns:a16="http://schemas.microsoft.com/office/drawing/2014/main" id="{DB0F5D31-4FB7-4B09-5C3F-9D77195D21A4}"/>
              </a:ext>
            </a:extLst>
          </p:cNvPr>
          <p:cNvSpPr txBox="1">
            <a:spLocks noGrp="1"/>
          </p:cNvSpPr>
          <p:nvPr>
            <p:ph type="title"/>
          </p:nvPr>
        </p:nvSpPr>
        <p:spPr>
          <a:xfrm>
            <a:off x="1125832" y="140952"/>
            <a:ext cx="7002640" cy="853373"/>
          </a:xfrm>
          <a:prstGeom prst="rect">
            <a:avLst/>
          </a:prstGeom>
        </p:spPr>
        <p:txBody>
          <a:bodyPr spcFirstLastPara="1" wrap="square" lIns="91425" tIns="91425" rIns="91425" bIns="91425" anchor="ctr" anchorCtr="0">
            <a:noAutofit/>
          </a:bodyPr>
          <a:lstStyle/>
          <a:p>
            <a:pPr lvl="0" algn="ctr">
              <a:buSzPts val="1100"/>
            </a:pPr>
            <a:r>
              <a:rPr lang="en-US" dirty="0"/>
              <a:t>EXPERIMENTAL RESULTS AND ANALYSIS</a:t>
            </a:r>
            <a:endParaRPr dirty="0"/>
          </a:p>
        </p:txBody>
      </p:sp>
      <p:cxnSp>
        <p:nvCxnSpPr>
          <p:cNvPr id="26" name="Google Shape;1200;p92">
            <a:extLst>
              <a:ext uri="{FF2B5EF4-FFF2-40B4-BE49-F238E27FC236}">
                <a16:creationId xmlns:a16="http://schemas.microsoft.com/office/drawing/2014/main" id="{2C408598-9479-205A-462F-7EC45EB15A2C}"/>
              </a:ext>
            </a:extLst>
          </p:cNvPr>
          <p:cNvCxnSpPr>
            <a:cxnSpLocks/>
          </p:cNvCxnSpPr>
          <p:nvPr/>
        </p:nvCxnSpPr>
        <p:spPr>
          <a:xfrm>
            <a:off x="1334814" y="887076"/>
            <a:ext cx="6558455" cy="0"/>
          </a:xfrm>
          <a:prstGeom prst="straightConnector1">
            <a:avLst/>
          </a:prstGeom>
          <a:noFill/>
          <a:ln w="9525" cap="flat" cmpd="sng">
            <a:solidFill>
              <a:schemeClr val="dk1"/>
            </a:solidFill>
            <a:prstDash val="solid"/>
            <a:round/>
            <a:headEnd type="none" w="med" len="med"/>
            <a:tailEnd type="none" w="med" len="med"/>
          </a:ln>
        </p:spPr>
      </p:cxnSp>
      <p:cxnSp>
        <p:nvCxnSpPr>
          <p:cNvPr id="27" name="Google Shape;1201;p92">
            <a:extLst>
              <a:ext uri="{FF2B5EF4-FFF2-40B4-BE49-F238E27FC236}">
                <a16:creationId xmlns:a16="http://schemas.microsoft.com/office/drawing/2014/main" id="{D3BC6435-1C86-D465-AC15-B3A650C90C6B}"/>
              </a:ext>
            </a:extLst>
          </p:cNvPr>
          <p:cNvCxnSpPr>
            <a:cxnSpLocks/>
          </p:cNvCxnSpPr>
          <p:nvPr/>
        </p:nvCxnSpPr>
        <p:spPr>
          <a:xfrm>
            <a:off x="1334814" y="235635"/>
            <a:ext cx="6558455"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17129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2" presetClass="entr" presetSubtype="2"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p:tgtEl>
                                          <p:spTgt spid="26"/>
                                        </p:tgtEl>
                                        <p:attrNameLst>
                                          <p:attrName>ppt_x</p:attrName>
                                        </p:attrNameLst>
                                      </p:cBhvr>
                                      <p:tavLst>
                                        <p:tav tm="0">
                                          <p:val>
                                            <p:strVal val="#ppt_x+#ppt_w*1.125000"/>
                                          </p:val>
                                        </p:tav>
                                        <p:tav tm="100000">
                                          <p:val>
                                            <p:strVal val="#ppt_x"/>
                                          </p:val>
                                        </p:tav>
                                      </p:tavLst>
                                    </p:anim>
                                    <p:animEffect transition="in" filter="wipe(left)">
                                      <p:cBhvr>
                                        <p:cTn id="12" dur="500"/>
                                        <p:tgtEl>
                                          <p:spTgt spid="26"/>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fltVal val="0"/>
                                          </p:val>
                                        </p:tav>
                                        <p:tav tm="100000">
                                          <p:val>
                                            <p:strVal val="#ppt_w"/>
                                          </p:val>
                                        </p:tav>
                                      </p:tavLst>
                                    </p:anim>
                                    <p:anim calcmode="lin" valueType="num">
                                      <p:cBhvr>
                                        <p:cTn id="17" dur="1000" fill="hold"/>
                                        <p:tgtEl>
                                          <p:spTgt spid="25"/>
                                        </p:tgtEl>
                                        <p:attrNameLst>
                                          <p:attrName>ppt_h</p:attrName>
                                        </p:attrNameLst>
                                      </p:cBhvr>
                                      <p:tavLst>
                                        <p:tav tm="0">
                                          <p:val>
                                            <p:fltVal val="0"/>
                                          </p:val>
                                        </p:tav>
                                        <p:tav tm="100000">
                                          <p:val>
                                            <p:strVal val="#ppt_h"/>
                                          </p:val>
                                        </p:tav>
                                      </p:tavLst>
                                    </p:anim>
                                    <p:anim calcmode="lin" valueType="num">
                                      <p:cBhvr>
                                        <p:cTn id="18" dur="1000" fill="hold"/>
                                        <p:tgtEl>
                                          <p:spTgt spid="25"/>
                                        </p:tgtEl>
                                        <p:attrNameLst>
                                          <p:attrName>style.rotation</p:attrName>
                                        </p:attrNameLst>
                                      </p:cBhvr>
                                      <p:tavLst>
                                        <p:tav tm="0">
                                          <p:val>
                                            <p:fltVal val="90"/>
                                          </p:val>
                                        </p:tav>
                                        <p:tav tm="100000">
                                          <p:val>
                                            <p:fltVal val="0"/>
                                          </p:val>
                                        </p:tav>
                                      </p:tavLst>
                                    </p:anim>
                                    <p:animEffect transition="in" filter="fade">
                                      <p:cBhvr>
                                        <p:cTn id="19" dur="10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1192"/>
                                        </p:tgtEl>
                                        <p:attrNameLst>
                                          <p:attrName>style.visibility</p:attrName>
                                        </p:attrNameLst>
                                      </p:cBhvr>
                                      <p:to>
                                        <p:strVal val="visible"/>
                                      </p:to>
                                    </p:set>
                                    <p:anim calcmode="lin" valueType="num">
                                      <p:cBhvr additive="base">
                                        <p:cTn id="24" dur="500"/>
                                        <p:tgtEl>
                                          <p:spTgt spid="1192"/>
                                        </p:tgtEl>
                                        <p:attrNameLst>
                                          <p:attrName>ppt_y</p:attrName>
                                        </p:attrNameLst>
                                      </p:cBhvr>
                                      <p:tavLst>
                                        <p:tav tm="0">
                                          <p:val>
                                            <p:strVal val="#ppt_y+#ppt_h*1.125000"/>
                                          </p:val>
                                        </p:tav>
                                        <p:tav tm="100000">
                                          <p:val>
                                            <p:strVal val="#ppt_y"/>
                                          </p:val>
                                        </p:tav>
                                      </p:tavLst>
                                    </p:anim>
                                    <p:animEffect transition="in" filter="wipe(up)">
                                      <p:cBhvr>
                                        <p:cTn id="25" dur="500"/>
                                        <p:tgtEl>
                                          <p:spTgt spid="1192"/>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fltVal val="0"/>
                                          </p:val>
                                        </p:tav>
                                        <p:tav tm="100000">
                                          <p:val>
                                            <p:strVal val="#ppt_h"/>
                                          </p:val>
                                        </p:tav>
                                      </p:tavLst>
                                    </p:anim>
                                    <p:animEffect transition="in" filter="fade">
                                      <p:cBhvr>
                                        <p:cTn id="37" dur="500"/>
                                        <p:tgtEl>
                                          <p:spTgt spid="8"/>
                                        </p:tgtEl>
                                      </p:cBhvr>
                                    </p:animEffect>
                                  </p:childTnLst>
                                </p:cTn>
                              </p:par>
                            </p:childTnLst>
                          </p:cTn>
                        </p:par>
                        <p:par>
                          <p:cTn id="38" fill="hold">
                            <p:stCondLst>
                              <p:cond delay="500"/>
                            </p:stCondLst>
                            <p:childTnLst>
                              <p:par>
                                <p:cTn id="39" presetID="12" presetClass="entr" presetSubtype="1"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p:tgtEl>
                                          <p:spTgt spid="12"/>
                                        </p:tgtEl>
                                        <p:attrNameLst>
                                          <p:attrName>ppt_y</p:attrName>
                                        </p:attrNameLst>
                                      </p:cBhvr>
                                      <p:tavLst>
                                        <p:tav tm="0">
                                          <p:val>
                                            <p:strVal val="#ppt_y+#ppt_h*1.125000"/>
                                          </p:val>
                                        </p:tav>
                                        <p:tav tm="100000">
                                          <p:val>
                                            <p:strVal val="#ppt_y"/>
                                          </p:val>
                                        </p:tav>
                                      </p:tavLst>
                                    </p:anim>
                                    <p:animEffect transition="in" filter="wipe(up)">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nodeType="clickEffect">
                                  <p:stCondLst>
                                    <p:cond delay="0"/>
                                  </p:stCondLst>
                                  <p:childTnLst>
                                    <p:set>
                                      <p:cBhvr>
                                        <p:cTn id="52" dur="1" fill="hold">
                                          <p:stCondLst>
                                            <p:cond delay="0"/>
                                          </p:stCondLst>
                                        </p:cTn>
                                        <p:tgtEl>
                                          <p:spTgt spid="13"/>
                                        </p:tgtEl>
                                        <p:attrNameLst>
                                          <p:attrName>style.visibility</p:attrName>
                                        </p:attrNameLst>
                                      </p:cBhvr>
                                      <p:to>
                                        <p:strVal val="visible"/>
                                      </p:to>
                                    </p:set>
                                    <p:anim calcmode="lin" valueType="num">
                                      <p:cBhvr>
                                        <p:cTn id="53" dur="500" fill="hold"/>
                                        <p:tgtEl>
                                          <p:spTgt spid="13"/>
                                        </p:tgtEl>
                                        <p:attrNameLst>
                                          <p:attrName>ppt_w</p:attrName>
                                        </p:attrNameLst>
                                      </p:cBhvr>
                                      <p:tavLst>
                                        <p:tav tm="0">
                                          <p:val>
                                            <p:fltVal val="0"/>
                                          </p:val>
                                        </p:tav>
                                        <p:tav tm="100000">
                                          <p:val>
                                            <p:strVal val="#ppt_w"/>
                                          </p:val>
                                        </p:tav>
                                      </p:tavLst>
                                    </p:anim>
                                    <p:anim calcmode="lin" valueType="num">
                                      <p:cBhvr>
                                        <p:cTn id="54" dur="500" fill="hold"/>
                                        <p:tgtEl>
                                          <p:spTgt spid="13"/>
                                        </p:tgtEl>
                                        <p:attrNameLst>
                                          <p:attrName>ppt_h</p:attrName>
                                        </p:attrNameLst>
                                      </p:cBhvr>
                                      <p:tavLst>
                                        <p:tav tm="0">
                                          <p:val>
                                            <p:fltVal val="0"/>
                                          </p:val>
                                        </p:tav>
                                        <p:tav tm="100000">
                                          <p:val>
                                            <p:strVal val="#ppt_h"/>
                                          </p:val>
                                        </p:tav>
                                      </p:tavLst>
                                    </p:anim>
                                    <p:animEffect transition="in" filter="fade">
                                      <p:cBhvr>
                                        <p:cTn id="55" dur="500"/>
                                        <p:tgtEl>
                                          <p:spTgt spid="13"/>
                                        </p:tgtEl>
                                      </p:cBhvr>
                                    </p:animEffect>
                                  </p:childTnLst>
                                </p:cTn>
                              </p:par>
                            </p:childTnLst>
                          </p:cTn>
                        </p:par>
                        <p:par>
                          <p:cTn id="56" fill="hold">
                            <p:stCondLst>
                              <p:cond delay="500"/>
                            </p:stCondLst>
                            <p:childTnLst>
                              <p:par>
                                <p:cTn id="57" presetID="12" presetClass="entr" presetSubtype="1" fill="hold" nodeType="afterEffect">
                                  <p:stCondLst>
                                    <p:cond delay="0"/>
                                  </p:stCondLst>
                                  <p:childTnLst>
                                    <p:set>
                                      <p:cBhvr>
                                        <p:cTn id="58" dur="1" fill="hold">
                                          <p:stCondLst>
                                            <p:cond delay="0"/>
                                          </p:stCondLst>
                                        </p:cTn>
                                        <p:tgtEl>
                                          <p:spTgt spid="24"/>
                                        </p:tgtEl>
                                        <p:attrNameLst>
                                          <p:attrName>style.visibility</p:attrName>
                                        </p:attrNameLst>
                                      </p:cBhvr>
                                      <p:to>
                                        <p:strVal val="visible"/>
                                      </p:to>
                                    </p:set>
                                    <p:anim calcmode="lin" valueType="num">
                                      <p:cBhvr additive="base">
                                        <p:cTn id="59" dur="500"/>
                                        <p:tgtEl>
                                          <p:spTgt spid="24"/>
                                        </p:tgtEl>
                                        <p:attrNameLst>
                                          <p:attrName>ppt_y</p:attrName>
                                        </p:attrNameLst>
                                      </p:cBhvr>
                                      <p:tavLst>
                                        <p:tav tm="0">
                                          <p:val>
                                            <p:strVal val="#ppt_y-#ppt_h*1.125000"/>
                                          </p:val>
                                        </p:tav>
                                        <p:tav tm="100000">
                                          <p:val>
                                            <p:strVal val="#ppt_y"/>
                                          </p:val>
                                        </p:tav>
                                      </p:tavLst>
                                    </p:anim>
                                    <p:animEffect transition="in" filter="wipe(down)">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spaper Clipping Style for History Class XL by Slidesgo">
  <a:themeElements>
    <a:clrScheme name="Simple Light">
      <a:dk1>
        <a:srgbClr val="27221C"/>
      </a:dk1>
      <a:lt1>
        <a:srgbClr val="FFFFFF"/>
      </a:lt1>
      <a:dk2>
        <a:srgbClr val="EBDBB9"/>
      </a:dk2>
      <a:lt2>
        <a:srgbClr val="544534"/>
      </a:lt2>
      <a:accent1>
        <a:srgbClr val="796040"/>
      </a:accent1>
      <a:accent2>
        <a:srgbClr val="FFFFFF"/>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1946</TotalTime>
  <Words>1396</Words>
  <Application>Microsoft Macintosh PowerPoint</Application>
  <PresentationFormat>On-screen Show (16:9)</PresentationFormat>
  <Paragraphs>137</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Barlow</vt:lpstr>
      <vt:lpstr>Calibri</vt:lpstr>
      <vt:lpstr>DM Serif Text</vt:lpstr>
      <vt:lpstr>Times New Roman</vt:lpstr>
      <vt:lpstr>Newspaper Clipping Style for History Class XL by Slidesgo</vt:lpstr>
      <vt:lpstr>Predictive Analysis of Newspaper Subscribers Using Big Data</vt:lpstr>
      <vt:lpstr>INTRODUCTION</vt:lpstr>
      <vt:lpstr>OBJECTIVES</vt:lpstr>
      <vt:lpstr>SUMMARIZED PROJECT TIMELINE</vt:lpstr>
      <vt:lpstr>SELECTED DATASET</vt:lpstr>
      <vt:lpstr>THE SYSTEM</vt:lpstr>
      <vt:lpstr>Data Processing and Analytics Approaches:</vt:lpstr>
      <vt:lpstr>EXPERIMENTAL RESULTS AND ANALYSIS</vt:lpstr>
      <vt:lpstr>EXPERIMENTAL RESULTS AND ANALYSIS</vt:lpstr>
      <vt:lpstr>EXPERIMENTAL RESULTS AND ANALYSIS</vt:lpstr>
      <vt:lpstr>EXPERIMENTAL RESULTS AND ANALYSIS</vt:lpstr>
      <vt:lpstr>Logistic Regression</vt:lpstr>
      <vt:lpstr>CONCLUSION</vt:lpstr>
      <vt:lpstr>ACKNOWLEDGMENT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Analysis of Newspaper Subscribers Using Big Data</dc:title>
  <cp:lastModifiedBy>Aakash Boenal</cp:lastModifiedBy>
  <cp:revision>13</cp:revision>
  <dcterms:modified xsi:type="dcterms:W3CDTF">2023-11-29T06:48:08Z</dcterms:modified>
</cp:coreProperties>
</file>